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57" r:id="rId3"/>
    <p:sldId id="258" r:id="rId4"/>
    <p:sldId id="320" r:id="rId5"/>
    <p:sldId id="318" r:id="rId6"/>
    <p:sldId id="319" r:id="rId7"/>
    <p:sldId id="316" r:id="rId8"/>
    <p:sldId id="317" r:id="rId9"/>
    <p:sldId id="348" r:id="rId10"/>
    <p:sldId id="347" r:id="rId11"/>
    <p:sldId id="321" r:id="rId12"/>
    <p:sldId id="460" r:id="rId13"/>
    <p:sldId id="503" r:id="rId14"/>
    <p:sldId id="405" r:id="rId15"/>
    <p:sldId id="406" r:id="rId16"/>
    <p:sldId id="412" r:id="rId17"/>
    <p:sldId id="429" r:id="rId18"/>
    <p:sldId id="430" r:id="rId19"/>
    <p:sldId id="431" r:id="rId20"/>
    <p:sldId id="433" r:id="rId21"/>
    <p:sldId id="432" r:id="rId22"/>
    <p:sldId id="413" r:id="rId23"/>
    <p:sldId id="414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15" r:id="rId32"/>
    <p:sldId id="416" r:id="rId33"/>
    <p:sldId id="417" r:id="rId34"/>
    <p:sldId id="437" r:id="rId35"/>
    <p:sldId id="425" r:id="rId36"/>
    <p:sldId id="427" r:id="rId37"/>
    <p:sldId id="434" r:id="rId38"/>
    <p:sldId id="435" r:id="rId39"/>
    <p:sldId id="436" r:id="rId40"/>
    <p:sldId id="504" r:id="rId41"/>
    <p:sldId id="439" r:id="rId42"/>
    <p:sldId id="440" r:id="rId43"/>
    <p:sldId id="441" r:id="rId44"/>
    <p:sldId id="442" r:id="rId45"/>
    <p:sldId id="443" r:id="rId46"/>
    <p:sldId id="444" r:id="rId47"/>
    <p:sldId id="445" r:id="rId48"/>
    <p:sldId id="446" r:id="rId49"/>
    <p:sldId id="447" r:id="rId50"/>
    <p:sldId id="448" r:id="rId51"/>
    <p:sldId id="449" r:id="rId52"/>
    <p:sldId id="450" r:id="rId53"/>
    <p:sldId id="451" r:id="rId54"/>
    <p:sldId id="452" r:id="rId55"/>
    <p:sldId id="453" r:id="rId56"/>
    <p:sldId id="454" r:id="rId57"/>
    <p:sldId id="455" r:id="rId58"/>
    <p:sldId id="479" r:id="rId59"/>
    <p:sldId id="480" r:id="rId60"/>
    <p:sldId id="457" r:id="rId61"/>
    <p:sldId id="481" r:id="rId62"/>
    <p:sldId id="482" r:id="rId63"/>
    <p:sldId id="483" r:id="rId64"/>
    <p:sldId id="484" r:id="rId65"/>
    <p:sldId id="485" r:id="rId66"/>
    <p:sldId id="458" r:id="rId67"/>
    <p:sldId id="456" r:id="rId68"/>
    <p:sldId id="505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459" r:id="rId79"/>
    <p:sldId id="506" r:id="rId80"/>
    <p:sldId id="291" r:id="rId81"/>
    <p:sldId id="292" r:id="rId82"/>
    <p:sldId id="469" r:id="rId83"/>
    <p:sldId id="470" r:id="rId84"/>
    <p:sldId id="293" r:id="rId85"/>
    <p:sldId id="461" r:id="rId86"/>
    <p:sldId id="462" r:id="rId87"/>
    <p:sldId id="463" r:id="rId88"/>
    <p:sldId id="464" r:id="rId89"/>
    <p:sldId id="465" r:id="rId90"/>
    <p:sldId id="468" r:id="rId91"/>
    <p:sldId id="466" r:id="rId92"/>
    <p:sldId id="476" r:id="rId93"/>
    <p:sldId id="477" r:id="rId94"/>
    <p:sldId id="478" r:id="rId95"/>
    <p:sldId id="304" r:id="rId96"/>
    <p:sldId id="390" r:id="rId97"/>
    <p:sldId id="395" r:id="rId98"/>
    <p:sldId id="396" r:id="rId99"/>
    <p:sldId id="397" r:id="rId100"/>
    <p:sldId id="472" r:id="rId101"/>
    <p:sldId id="509" r:id="rId102"/>
    <p:sldId id="512" r:id="rId103"/>
    <p:sldId id="513" r:id="rId104"/>
    <p:sldId id="514" r:id="rId105"/>
    <p:sldId id="510" r:id="rId106"/>
    <p:sldId id="515" r:id="rId107"/>
    <p:sldId id="516" r:id="rId108"/>
    <p:sldId id="517" r:id="rId109"/>
    <p:sldId id="511" r:id="rId110"/>
    <p:sldId id="474" r:id="rId111"/>
    <p:sldId id="500" r:id="rId112"/>
    <p:sldId id="501" r:id="rId113"/>
    <p:sldId id="502" r:id="rId114"/>
    <p:sldId id="519" r:id="rId115"/>
    <p:sldId id="520" r:id="rId116"/>
    <p:sldId id="475" r:id="rId117"/>
    <p:sldId id="488" r:id="rId118"/>
    <p:sldId id="487" r:id="rId119"/>
    <p:sldId id="489" r:id="rId120"/>
    <p:sldId id="471" r:id="rId121"/>
    <p:sldId id="507" r:id="rId122"/>
    <p:sldId id="328" r:id="rId123"/>
    <p:sldId id="508" r:id="rId124"/>
    <p:sldId id="352" r:id="rId125"/>
    <p:sldId id="353" r:id="rId126"/>
    <p:sldId id="346" r:id="rId1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0"/>
    <a:srgbClr val="1F4E7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341D9-8B67-46DE-83DF-3AEB93030616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A8059-E56D-4688-9CEF-0E18321280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4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6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7078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940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0156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417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475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90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471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8899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7791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705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7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0844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4442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434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3910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1219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523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0273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746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8869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4767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5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668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1365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7335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646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88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4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3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42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7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75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89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75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5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06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23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61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17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67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35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70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64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47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67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6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68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24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1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99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420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33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7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37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80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244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8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312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76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64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248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316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471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35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56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953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434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187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59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68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80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60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206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19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890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32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814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544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263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773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547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291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764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597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343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399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22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929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817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65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385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524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62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9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220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574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025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8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7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06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058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333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439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799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38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917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852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317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4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04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998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6595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893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74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365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437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7501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241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965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3A8059-E56D-4688-9CEF-0E18321280B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0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76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11327027" y="6381750"/>
            <a:ext cx="1017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8E36DE-0DCB-403E-8C23-E1C0293D7E12}" type="slidenum">
              <a:rPr lang="en-US" sz="2800" b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pPr/>
              <a:t>‹nº›</a:t>
            </a:fld>
            <a:endParaRPr lang="en-US" sz="28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0" y="6457952"/>
            <a:ext cx="11174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Programando Robôs</a:t>
            </a:r>
            <a:r>
              <a:rPr lang="pt-BR" sz="20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Cognitivos Usando o ARGO – UTFPR 09/2016</a:t>
            </a:r>
          </a:p>
        </p:txBody>
      </p:sp>
    </p:spTree>
    <p:extLst>
      <p:ext uri="{BB962C8B-B14F-4D97-AF65-F5344CB8AC3E}">
        <p14:creationId xmlns:p14="http://schemas.microsoft.com/office/powerpoint/2010/main" val="2717034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3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60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76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11327028" y="6381751"/>
            <a:ext cx="1017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8E36DE-0DCB-403E-8C23-E1C0293D7E12}" type="slidenum">
              <a:rPr lang="en-US" sz="2800" b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pPr/>
              <a:t>‹nº›</a:t>
            </a:fld>
            <a:endParaRPr lang="en-US" sz="28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1" y="6457952"/>
            <a:ext cx="11174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Programando Robôs</a:t>
            </a:r>
            <a:r>
              <a:rPr lang="pt-BR" sz="20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Cognitivos Usando o ARGO – UTFPR 09/2016</a:t>
            </a:r>
          </a:p>
        </p:txBody>
      </p:sp>
    </p:spTree>
    <p:extLst>
      <p:ext uri="{BB962C8B-B14F-4D97-AF65-F5344CB8AC3E}">
        <p14:creationId xmlns:p14="http://schemas.microsoft.com/office/powerpoint/2010/main" val="247918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76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11327028" y="6381751"/>
            <a:ext cx="1017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8E36DE-0DCB-403E-8C23-E1C0293D7E12}" type="slidenum">
              <a:rPr lang="en-US" sz="2800" b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pPr/>
              <a:t>‹nº›</a:t>
            </a:fld>
            <a:endParaRPr lang="en-US" sz="28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1" y="6457952"/>
            <a:ext cx="11174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Programando Robôs</a:t>
            </a:r>
            <a:r>
              <a:rPr lang="pt-BR" sz="20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Cognitivos Usando o ARGO – UTFPR 09/2016</a:t>
            </a:r>
          </a:p>
        </p:txBody>
      </p:sp>
    </p:spTree>
    <p:extLst>
      <p:ext uri="{BB962C8B-B14F-4D97-AF65-F5344CB8AC3E}">
        <p14:creationId xmlns:p14="http://schemas.microsoft.com/office/powerpoint/2010/main" val="55414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76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11327028" y="6381751"/>
            <a:ext cx="1017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8E36DE-0DCB-403E-8C23-E1C0293D7E12}" type="slidenum">
              <a:rPr lang="en-US" sz="2800" b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pPr/>
              <a:t>‹nº›</a:t>
            </a:fld>
            <a:endParaRPr lang="en-US" sz="28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1" y="6457952"/>
            <a:ext cx="11174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Programando Robôs</a:t>
            </a:r>
            <a:r>
              <a:rPr lang="pt-BR" sz="20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Cognitivos Usando o ARGO – UTFPR 09/2016</a:t>
            </a:r>
          </a:p>
        </p:txBody>
      </p:sp>
    </p:spTree>
    <p:extLst>
      <p:ext uri="{BB962C8B-B14F-4D97-AF65-F5344CB8AC3E}">
        <p14:creationId xmlns:p14="http://schemas.microsoft.com/office/powerpoint/2010/main" val="1093424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76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11327028" y="6381751"/>
            <a:ext cx="1017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8E36DE-0DCB-403E-8C23-E1C0293D7E12}" type="slidenum">
              <a:rPr lang="en-US" sz="2800" b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pPr/>
              <a:t>‹nº›</a:t>
            </a:fld>
            <a:endParaRPr lang="en-US" sz="28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1" y="6457952"/>
            <a:ext cx="11174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Programando Robôs</a:t>
            </a:r>
            <a:r>
              <a:rPr lang="pt-BR" sz="20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Cognitivos Usando o ARGO – UTFPR 09/2016</a:t>
            </a:r>
          </a:p>
        </p:txBody>
      </p:sp>
    </p:spTree>
    <p:extLst>
      <p:ext uri="{BB962C8B-B14F-4D97-AF65-F5344CB8AC3E}">
        <p14:creationId xmlns:p14="http://schemas.microsoft.com/office/powerpoint/2010/main" val="1140754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9576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11327028" y="6381751"/>
            <a:ext cx="1017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8E36DE-0DCB-403E-8C23-E1C0293D7E12}" type="slidenum">
              <a:rPr lang="en-US" sz="2800" b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pPr/>
              <a:t>‹nº›</a:t>
            </a:fld>
            <a:endParaRPr lang="en-US" sz="2800" b="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1" y="6457952"/>
            <a:ext cx="11174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Programando Robôs</a:t>
            </a:r>
            <a:r>
              <a:rPr lang="pt-BR" sz="20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Cognitivos Usando o ARGO – UTFPR 09/2016</a:t>
            </a:r>
          </a:p>
        </p:txBody>
      </p:sp>
    </p:spTree>
    <p:extLst>
      <p:ext uri="{BB962C8B-B14F-4D97-AF65-F5344CB8AC3E}">
        <p14:creationId xmlns:p14="http://schemas.microsoft.com/office/powerpoint/2010/main" val="4272286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3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41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7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2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6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7D06C-C311-40C3-86CE-1823DE5B42D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E36DE-0DCB-403E-8C23-E1C0293D7E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3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6" r:id="rId13"/>
    <p:sldLayoutId id="2147483667" r:id="rId14"/>
    <p:sldLayoutId id="2147483668" r:id="rId15"/>
    <p:sldLayoutId id="214748366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47.gi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image" Target="../media/image47.gi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image" Target="../media/image47.gi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gif"/><Relationship Id="rId4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gif"/><Relationship Id="rId4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10" Type="http://schemas.openxmlformats.org/officeDocument/2006/relationships/image" Target="../media/image73.jpeg"/><Relationship Id="rId4" Type="http://schemas.openxmlformats.org/officeDocument/2006/relationships/image" Target="../media/image68.jpeg"/><Relationship Id="rId9" Type="http://schemas.openxmlformats.org/officeDocument/2006/relationships/image" Target="../media/image72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https://upload.wikimedia.org/wikipedia/commons/thumb/b/b8/Argonautesch%C3%ABff_Lorenzo_Costa_w.jpg/1221px-Argonautesch%C3%ABff_Lorenzo_Costa_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28" y="-2432"/>
            <a:ext cx="6983380" cy="58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0"/>
            <a:ext cx="597771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2354605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2354604" y="142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87" y="6145299"/>
            <a:ext cx="1630761" cy="437587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42514" y="252522"/>
            <a:ext cx="75731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Programando Robôs Cognitivos Usando o ARGO</a:t>
            </a:r>
            <a:endParaRPr lang="pt-BR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287103" y="4734759"/>
            <a:ext cx="5540047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80000"/>
              </a:lnSpc>
              <a:defRPr/>
            </a:pP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Semana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Atualização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Tecnonologia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Informação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(SATI) – UTFPR – Campus Ponta </a:t>
            </a:r>
            <a:r>
              <a:rPr lang="en-US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Grossa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300247" y="3655205"/>
            <a:ext cx="6986588" cy="72503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defRPr/>
            </a:pPr>
            <a:r>
              <a:rPr lang="pt-B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Centro Federal de Educação Tecnológica (CEFET/RJ), Brasil</a:t>
            </a:r>
          </a:p>
          <a:p>
            <a:pPr>
              <a:lnSpc>
                <a:spcPct val="80000"/>
              </a:lnSpc>
              <a:defRPr/>
            </a:pPr>
            <a:r>
              <a:rPr lang="pt-B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pt-B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Universidade Federal Fluminense (UFF), Brasil </a:t>
            </a:r>
            <a:endParaRPr lang="pt-B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00250" y="2646513"/>
            <a:ext cx="530897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defRPr/>
            </a:pPr>
            <a:r>
              <a:rPr lang="pt-BR" sz="2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Carlos Eduardo Pantoja</a:t>
            </a:r>
            <a:r>
              <a:rPr lang="pt-BR" sz="2400" b="1" baseline="300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1,2</a:t>
            </a:r>
            <a:r>
              <a:rPr lang="pt-BR" sz="2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342900" indent="-342900">
              <a:lnSpc>
                <a:spcPct val="80000"/>
              </a:lnSpc>
              <a:defRPr/>
            </a:pPr>
            <a:r>
              <a:rPr lang="pt-BR" sz="2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Vinicius Souza de Jesus </a:t>
            </a:r>
            <a:r>
              <a:rPr lang="pt-BR" sz="2400" b="1" baseline="300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218834" y="6552933"/>
            <a:ext cx="5540047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80000"/>
              </a:lnSpc>
              <a:defRPr/>
            </a:pP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26 e 27 de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Setembro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2016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 descr="http://www2.ic.uff.br/~wvc2013/images/brasao_uf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10827" y="5914188"/>
            <a:ext cx="770237" cy="899811"/>
          </a:xfrm>
          <a:prstGeom prst="rect">
            <a:avLst/>
          </a:prstGeom>
          <a:noFill/>
        </p:spPr>
      </p:pic>
      <p:pic>
        <p:nvPicPr>
          <p:cNvPr id="17" name="Picture 2" descr="Image resul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24" y="6105323"/>
            <a:ext cx="1502886" cy="54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74" y="917124"/>
            <a:ext cx="8712000" cy="53568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 bwMode="auto">
          <a:xfrm>
            <a:off x="1825200" y="918000"/>
            <a:ext cx="8712000" cy="5356800"/>
          </a:xfrm>
          <a:prstGeom prst="rect">
            <a:avLst/>
          </a:prstGeom>
          <a:gradFill flip="none" rotWithShape="1">
            <a:gsLst>
              <a:gs pos="89381">
                <a:schemeClr val="accent1">
                  <a:lumMod val="20000"/>
                  <a:lumOff val="80000"/>
                </a:schemeClr>
              </a:gs>
              <a:gs pos="24000">
                <a:schemeClr val="accent4">
                  <a:alpha val="0"/>
                  <a:lumMod val="0"/>
                </a:schemeClr>
              </a:gs>
              <a:gs pos="48000">
                <a:schemeClr val="bg1">
                  <a:lumMod val="95000"/>
                </a:schemeClr>
              </a:gs>
              <a:gs pos="66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FILTROS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86935" y="3232802"/>
            <a:ext cx="9144000" cy="314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2170800" y="2300400"/>
            <a:ext cx="2173650" cy="3735857"/>
            <a:chOff x="785610" y="1032684"/>
            <a:chExt cx="3056487" cy="5253190"/>
          </a:xfrm>
        </p:grpSpPr>
        <p:cxnSp>
          <p:nvCxnSpPr>
            <p:cNvPr id="11" name="Conector reto 10"/>
            <p:cNvCxnSpPr>
              <a:stCxn id="15" idx="1"/>
            </p:cNvCxnSpPr>
            <p:nvPr/>
          </p:nvCxnSpPr>
          <p:spPr>
            <a:xfrm flipH="1" flipV="1">
              <a:off x="1233222" y="3641559"/>
              <a:ext cx="1461716" cy="12966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>
              <a:stCxn id="15" idx="7"/>
            </p:cNvCxnSpPr>
            <p:nvPr/>
          </p:nvCxnSpPr>
          <p:spPr>
            <a:xfrm flipV="1">
              <a:off x="3277256" y="2560928"/>
              <a:ext cx="564841" cy="237732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ângulo 12"/>
            <p:cNvSpPr/>
            <p:nvPr/>
          </p:nvSpPr>
          <p:spPr>
            <a:xfrm>
              <a:off x="2214330" y="5298419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3437217" y="5309986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/>
            <p:cNvSpPr/>
            <p:nvPr/>
          </p:nvSpPr>
          <p:spPr>
            <a:xfrm>
              <a:off x="2574336" y="4817654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2772081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Elipse 16"/>
            <p:cNvSpPr/>
            <p:nvPr/>
          </p:nvSpPr>
          <p:spPr>
            <a:xfrm>
              <a:off x="3060113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2446071" y="5229415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ipse 18"/>
            <p:cNvSpPr/>
            <p:nvPr/>
          </p:nvSpPr>
          <p:spPr>
            <a:xfrm>
              <a:off x="785610" y="1032684"/>
              <a:ext cx="3056487" cy="30564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1651211" y="2381695"/>
              <a:ext cx="376262" cy="37626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Elipse 23"/>
            <p:cNvSpPr/>
            <p:nvPr/>
          </p:nvSpPr>
          <p:spPr>
            <a:xfrm>
              <a:off x="3278412" y="2249489"/>
              <a:ext cx="356517" cy="35651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2774356" y="1508114"/>
              <a:ext cx="376263" cy="37626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Elipse 25"/>
            <p:cNvSpPr/>
            <p:nvPr/>
          </p:nvSpPr>
          <p:spPr>
            <a:xfrm>
              <a:off x="902900" y="3259866"/>
              <a:ext cx="386836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ector reto 26"/>
            <p:cNvCxnSpPr>
              <a:stCxn id="31" idx="0"/>
              <a:endCxn id="25" idx="4"/>
            </p:cNvCxnSpPr>
            <p:nvPr/>
          </p:nvCxnSpPr>
          <p:spPr>
            <a:xfrm flipH="1" flipV="1">
              <a:off x="2962488" y="1884377"/>
              <a:ext cx="190910" cy="1717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>
              <a:stCxn id="31" idx="1"/>
              <a:endCxn id="20" idx="5"/>
            </p:cNvCxnSpPr>
            <p:nvPr/>
          </p:nvCxnSpPr>
          <p:spPr>
            <a:xfrm flipH="1" flipV="1">
              <a:off x="1972371" y="2702855"/>
              <a:ext cx="1050124" cy="953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>
              <a:stCxn id="25" idx="4"/>
              <a:endCxn id="24" idx="1"/>
            </p:cNvCxnSpPr>
            <p:nvPr/>
          </p:nvCxnSpPr>
          <p:spPr>
            <a:xfrm>
              <a:off x="2962488" y="1884377"/>
              <a:ext cx="368135" cy="4173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>
              <a:stCxn id="26" idx="7"/>
              <a:endCxn id="20" idx="3"/>
            </p:cNvCxnSpPr>
            <p:nvPr/>
          </p:nvCxnSpPr>
          <p:spPr>
            <a:xfrm flipV="1">
              <a:off x="1233085" y="2702855"/>
              <a:ext cx="473228" cy="6112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2968273" y="3602098"/>
              <a:ext cx="370250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1998189" y="1032684"/>
              <a:ext cx="6399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MAS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66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Montando o Hardware: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sensor de luminosidade;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sensor de temperatura ou distância;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Três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leds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vermelho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verde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amarelo</a:t>
            </a:r>
          </a:p>
          <a:p>
            <a:pPr lvl="1" algn="l"/>
            <a:endParaRPr lang="pt-BR" sz="15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l"/>
            <a:endParaRPr lang="pt-BR" sz="1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39" y="928048"/>
            <a:ext cx="3211080" cy="53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2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precisa ser programado em 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 controladora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cada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 procedimento de ativação deve ser programado em resposta a um estímulo (modo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297040" y="2978930"/>
            <a:ext cx="1543643" cy="1468220"/>
            <a:chOff x="7354392" y="1573212"/>
            <a:chExt cx="1543643" cy="1468220"/>
          </a:xfrm>
        </p:grpSpPr>
        <p:sp>
          <p:nvSpPr>
            <p:cNvPr id="8" name="Retângulo 7"/>
            <p:cNvSpPr/>
            <p:nvPr/>
          </p:nvSpPr>
          <p:spPr>
            <a:xfrm>
              <a:off x="7354392" y="2053977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8577279" y="2065544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9"/>
            <p:cNvSpPr/>
            <p:nvPr/>
          </p:nvSpPr>
          <p:spPr>
            <a:xfrm>
              <a:off x="7714398" y="1573212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7912143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/>
            <p:cNvSpPr/>
            <p:nvPr/>
          </p:nvSpPr>
          <p:spPr>
            <a:xfrm>
              <a:off x="8200175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586133" y="1984973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0" descr="Microchip Technology PIC16F887-I/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33" y="3206424"/>
            <a:ext cx="1227993" cy="8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de seta reta 15"/>
          <p:cNvCxnSpPr/>
          <p:nvPr/>
        </p:nvCxnSpPr>
        <p:spPr>
          <a:xfrm>
            <a:off x="2235570" y="3774655"/>
            <a:ext cx="245895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2309983" y="3513125"/>
            <a:ext cx="6960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lightOn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Image result for red led 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64" y="3206424"/>
            <a:ext cx="904987" cy="89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de seta reta 18"/>
          <p:cNvCxnSpPr/>
          <p:nvPr/>
        </p:nvCxnSpPr>
        <p:spPr>
          <a:xfrm>
            <a:off x="7110499" y="3778550"/>
            <a:ext cx="245895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8877104" y="3517020"/>
            <a:ext cx="5325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ativa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precisa ser programado em 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 controladora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cada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 procedimento de ativação deve ser programado em resposta a um estímulo (modo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2" y="4465951"/>
            <a:ext cx="3259524" cy="1757192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97040" y="2978930"/>
            <a:ext cx="1543643" cy="1468220"/>
            <a:chOff x="7354392" y="1573212"/>
            <a:chExt cx="1543643" cy="1468220"/>
          </a:xfrm>
        </p:grpSpPr>
        <p:sp>
          <p:nvSpPr>
            <p:cNvPr id="8" name="Retângulo 7"/>
            <p:cNvSpPr/>
            <p:nvPr/>
          </p:nvSpPr>
          <p:spPr>
            <a:xfrm>
              <a:off x="7354392" y="2053977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8577279" y="2065544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9"/>
            <p:cNvSpPr/>
            <p:nvPr/>
          </p:nvSpPr>
          <p:spPr>
            <a:xfrm>
              <a:off x="7714398" y="1573212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7912143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/>
            <p:cNvSpPr/>
            <p:nvPr/>
          </p:nvSpPr>
          <p:spPr>
            <a:xfrm>
              <a:off x="8200175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586133" y="1984973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0" descr="Microchip Technology PIC16F887-I/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33" y="3206424"/>
            <a:ext cx="1227993" cy="8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de seta reta 15"/>
          <p:cNvCxnSpPr/>
          <p:nvPr/>
        </p:nvCxnSpPr>
        <p:spPr>
          <a:xfrm>
            <a:off x="2235570" y="3774655"/>
            <a:ext cx="245895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2309983" y="3513125"/>
            <a:ext cx="6960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lightOn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Image result for red led 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64" y="3206424"/>
            <a:ext cx="904987" cy="89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de seta reta 18"/>
          <p:cNvCxnSpPr/>
          <p:nvPr/>
        </p:nvCxnSpPr>
        <p:spPr>
          <a:xfrm>
            <a:off x="7110499" y="3778550"/>
            <a:ext cx="245895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8877104" y="3517020"/>
            <a:ext cx="5325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ativa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Conector de seta reta 21"/>
          <p:cNvCxnSpPr>
            <a:endCxn id="24" idx="1"/>
          </p:cNvCxnSpPr>
          <p:nvPr/>
        </p:nvCxnSpPr>
        <p:spPr>
          <a:xfrm>
            <a:off x="2235570" y="3802452"/>
            <a:ext cx="1394734" cy="83517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3630304" y="4512967"/>
            <a:ext cx="1801199" cy="249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1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precisa ser programado em 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 controladora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cada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 procedimento de ativação deve ser programado em resposta a um estímulo (modo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2" y="4465951"/>
            <a:ext cx="3259524" cy="1757192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97040" y="2978930"/>
            <a:ext cx="1543643" cy="1468220"/>
            <a:chOff x="7354392" y="1573212"/>
            <a:chExt cx="1543643" cy="1468220"/>
          </a:xfrm>
        </p:grpSpPr>
        <p:sp>
          <p:nvSpPr>
            <p:cNvPr id="8" name="Retângulo 7"/>
            <p:cNvSpPr/>
            <p:nvPr/>
          </p:nvSpPr>
          <p:spPr>
            <a:xfrm>
              <a:off x="7354392" y="2053977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8577279" y="2065544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9"/>
            <p:cNvSpPr/>
            <p:nvPr/>
          </p:nvSpPr>
          <p:spPr>
            <a:xfrm>
              <a:off x="7714398" y="1573212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7912143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/>
            <p:cNvSpPr/>
            <p:nvPr/>
          </p:nvSpPr>
          <p:spPr>
            <a:xfrm>
              <a:off x="8200175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586133" y="1984973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0" descr="Microchip Technology PIC16F887-I/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33" y="3206424"/>
            <a:ext cx="1227993" cy="8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98" y="4548650"/>
            <a:ext cx="3025238" cy="1339946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>
            <a:off x="2235570" y="3774655"/>
            <a:ext cx="245895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2309983" y="3513125"/>
            <a:ext cx="6960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lightOn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Image result for red led 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64" y="3206424"/>
            <a:ext cx="904987" cy="89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de seta reta 18"/>
          <p:cNvCxnSpPr/>
          <p:nvPr/>
        </p:nvCxnSpPr>
        <p:spPr>
          <a:xfrm>
            <a:off x="7110499" y="3778550"/>
            <a:ext cx="245895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8877104" y="3517020"/>
            <a:ext cx="5325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ativa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Conector de seta reta 21"/>
          <p:cNvCxnSpPr>
            <a:endCxn id="24" idx="1"/>
          </p:cNvCxnSpPr>
          <p:nvPr/>
        </p:nvCxnSpPr>
        <p:spPr>
          <a:xfrm>
            <a:off x="2235570" y="3802452"/>
            <a:ext cx="1394734" cy="83517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3630304" y="4512967"/>
            <a:ext cx="1801199" cy="249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/>
          <p:cNvCxnSpPr/>
          <p:nvPr/>
        </p:nvCxnSpPr>
        <p:spPr>
          <a:xfrm flipV="1">
            <a:off x="4568007" y="4697176"/>
            <a:ext cx="1604190" cy="228199"/>
          </a:xfrm>
          <a:prstGeom prst="bentConnector3">
            <a:avLst>
              <a:gd name="adj1" fmla="val 67866"/>
            </a:avLst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5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precisa ser programado em 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 controladora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cada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 procedimento de ativação deve ser programado em resposta a um estímulo (modo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22" y="4465951"/>
            <a:ext cx="3259524" cy="1757192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297040" y="2978930"/>
            <a:ext cx="1543643" cy="1468220"/>
            <a:chOff x="7354392" y="1573212"/>
            <a:chExt cx="1543643" cy="1468220"/>
          </a:xfrm>
        </p:grpSpPr>
        <p:sp>
          <p:nvSpPr>
            <p:cNvPr id="8" name="Retângulo 7"/>
            <p:cNvSpPr/>
            <p:nvPr/>
          </p:nvSpPr>
          <p:spPr>
            <a:xfrm>
              <a:off x="7354392" y="2053977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8577279" y="2065544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Elipse 9"/>
            <p:cNvSpPr/>
            <p:nvPr/>
          </p:nvSpPr>
          <p:spPr>
            <a:xfrm>
              <a:off x="7714398" y="1573212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7912143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/>
            <p:cNvSpPr/>
            <p:nvPr/>
          </p:nvSpPr>
          <p:spPr>
            <a:xfrm>
              <a:off x="8200175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586133" y="1984973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0" descr="Microchip Technology PIC16F887-I/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33" y="3206424"/>
            <a:ext cx="1227993" cy="8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98" y="4548650"/>
            <a:ext cx="3025238" cy="1339946"/>
          </a:xfrm>
          <a:prstGeom prst="rect">
            <a:avLst/>
          </a:prstGeom>
        </p:spPr>
      </p:pic>
      <p:cxnSp>
        <p:nvCxnSpPr>
          <p:cNvPr id="16" name="Conector de seta reta 15"/>
          <p:cNvCxnSpPr/>
          <p:nvPr/>
        </p:nvCxnSpPr>
        <p:spPr>
          <a:xfrm>
            <a:off x="2235570" y="3774655"/>
            <a:ext cx="245895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2309983" y="3513125"/>
            <a:ext cx="6960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lightOn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Image result for red led 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864" y="3206424"/>
            <a:ext cx="904987" cy="89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de seta reta 18"/>
          <p:cNvCxnSpPr/>
          <p:nvPr/>
        </p:nvCxnSpPr>
        <p:spPr>
          <a:xfrm>
            <a:off x="7110499" y="3778550"/>
            <a:ext cx="2458954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8877104" y="3517020"/>
            <a:ext cx="5325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ativa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Conector de seta reta 21"/>
          <p:cNvCxnSpPr>
            <a:endCxn id="24" idx="1"/>
          </p:cNvCxnSpPr>
          <p:nvPr/>
        </p:nvCxnSpPr>
        <p:spPr>
          <a:xfrm>
            <a:off x="2235570" y="3802452"/>
            <a:ext cx="1394734" cy="835177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3630304" y="4512967"/>
            <a:ext cx="1801199" cy="249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/>
          <p:cNvCxnSpPr>
            <a:stCxn id="28" idx="0"/>
          </p:cNvCxnSpPr>
          <p:nvPr/>
        </p:nvCxnSpPr>
        <p:spPr>
          <a:xfrm flipV="1">
            <a:off x="7744528" y="3939799"/>
            <a:ext cx="2043336" cy="863436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 27"/>
          <p:cNvSpPr/>
          <p:nvPr/>
        </p:nvSpPr>
        <p:spPr>
          <a:xfrm>
            <a:off x="6291619" y="4803235"/>
            <a:ext cx="2905818" cy="244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/>
          <p:cNvCxnSpPr/>
          <p:nvPr/>
        </p:nvCxnSpPr>
        <p:spPr>
          <a:xfrm flipV="1">
            <a:off x="4568007" y="4697176"/>
            <a:ext cx="1604190" cy="228199"/>
          </a:xfrm>
          <a:prstGeom prst="bentConnector3">
            <a:avLst>
              <a:gd name="adj1" fmla="val 67866"/>
            </a:avLst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53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cada ciclo de raciocínio, o agente faz uma requisição das percepções a controladora.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isso, um procedimento de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enviodas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percepções deve ser programado em resposta a um estímulo </a:t>
            </a:r>
            <a:r>
              <a:rPr lang="pt-BR" sz="1900" b="1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getPercepts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</p:txBody>
      </p:sp>
      <p:cxnSp>
        <p:nvCxnSpPr>
          <p:cNvPr id="19" name="Conector de seta reta 18"/>
          <p:cNvCxnSpPr/>
          <p:nvPr/>
        </p:nvCxnSpPr>
        <p:spPr>
          <a:xfrm flipH="1">
            <a:off x="2082306" y="3532892"/>
            <a:ext cx="28773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2808324" y="3285010"/>
            <a:ext cx="22541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1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ight(400);temperature(26);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152399" y="3156351"/>
            <a:ext cx="1543643" cy="1468220"/>
            <a:chOff x="7354392" y="1573212"/>
            <a:chExt cx="1543643" cy="1468220"/>
          </a:xfrm>
        </p:grpSpPr>
        <p:sp>
          <p:nvSpPr>
            <p:cNvPr id="29" name="Retângulo 28"/>
            <p:cNvSpPr/>
            <p:nvPr/>
          </p:nvSpPr>
          <p:spPr>
            <a:xfrm>
              <a:off x="7354392" y="2053977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8577279" y="2065544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ipse 31"/>
            <p:cNvSpPr/>
            <p:nvPr/>
          </p:nvSpPr>
          <p:spPr>
            <a:xfrm>
              <a:off x="7714398" y="1573212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ipse 32"/>
            <p:cNvSpPr/>
            <p:nvPr/>
          </p:nvSpPr>
          <p:spPr>
            <a:xfrm>
              <a:off x="7912143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ipse 33"/>
            <p:cNvSpPr/>
            <p:nvPr/>
          </p:nvSpPr>
          <p:spPr>
            <a:xfrm>
              <a:off x="8200175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7586133" y="1984973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Conector de seta reta 35"/>
          <p:cNvCxnSpPr/>
          <p:nvPr/>
        </p:nvCxnSpPr>
        <p:spPr>
          <a:xfrm flipV="1">
            <a:off x="2090929" y="3948178"/>
            <a:ext cx="2868693" cy="38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/>
          <p:cNvSpPr/>
          <p:nvPr/>
        </p:nvSpPr>
        <p:spPr>
          <a:xfrm>
            <a:off x="2005042" y="3690546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getPercepts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8" name="Picture 10" descr="Microchip Technology PIC16F887-I/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92" y="3383845"/>
            <a:ext cx="1227993" cy="8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38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37" y="4259414"/>
            <a:ext cx="2969678" cy="1767994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cada ciclo de raciocínio, o agente faz uma requisição das percepções a controladora.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isso, um procedimento de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enviodas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percepções deve ser programado em resposta a um estímulo </a:t>
            </a:r>
            <a:r>
              <a:rPr lang="pt-BR" sz="1900" b="1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getPercepts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</p:txBody>
      </p:sp>
      <p:cxnSp>
        <p:nvCxnSpPr>
          <p:cNvPr id="19" name="Conector de seta reta 18"/>
          <p:cNvCxnSpPr/>
          <p:nvPr/>
        </p:nvCxnSpPr>
        <p:spPr>
          <a:xfrm flipH="1">
            <a:off x="2082306" y="3532892"/>
            <a:ext cx="28773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2808324" y="3285010"/>
            <a:ext cx="22541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1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ight(400);temperature(26);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Conector de seta reta 21"/>
          <p:cNvCxnSpPr>
            <a:endCxn id="24" idx="1"/>
          </p:cNvCxnSpPr>
          <p:nvPr/>
        </p:nvCxnSpPr>
        <p:spPr>
          <a:xfrm rot="16200000" flipH="1">
            <a:off x="2000410" y="4258432"/>
            <a:ext cx="1236802" cy="914897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3076260" y="5174601"/>
            <a:ext cx="2203794" cy="319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Grupo 26"/>
          <p:cNvGrpSpPr/>
          <p:nvPr/>
        </p:nvGrpSpPr>
        <p:grpSpPr>
          <a:xfrm>
            <a:off x="152399" y="3156351"/>
            <a:ext cx="1543643" cy="1468220"/>
            <a:chOff x="7354392" y="1573212"/>
            <a:chExt cx="1543643" cy="1468220"/>
          </a:xfrm>
        </p:grpSpPr>
        <p:sp>
          <p:nvSpPr>
            <p:cNvPr id="29" name="Retângulo 28"/>
            <p:cNvSpPr/>
            <p:nvPr/>
          </p:nvSpPr>
          <p:spPr>
            <a:xfrm>
              <a:off x="7354392" y="2053977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8577279" y="2065544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ipse 31"/>
            <p:cNvSpPr/>
            <p:nvPr/>
          </p:nvSpPr>
          <p:spPr>
            <a:xfrm>
              <a:off x="7714398" y="1573212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ipse 32"/>
            <p:cNvSpPr/>
            <p:nvPr/>
          </p:nvSpPr>
          <p:spPr>
            <a:xfrm>
              <a:off x="7912143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ipse 33"/>
            <p:cNvSpPr/>
            <p:nvPr/>
          </p:nvSpPr>
          <p:spPr>
            <a:xfrm>
              <a:off x="8200175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7586133" y="1984973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Conector de seta reta 35"/>
          <p:cNvCxnSpPr/>
          <p:nvPr/>
        </p:nvCxnSpPr>
        <p:spPr>
          <a:xfrm flipV="1">
            <a:off x="2090929" y="3948178"/>
            <a:ext cx="2868693" cy="38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/>
          <p:cNvSpPr/>
          <p:nvPr/>
        </p:nvSpPr>
        <p:spPr>
          <a:xfrm>
            <a:off x="2005042" y="3690546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getPercepts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8" name="Picture 10" descr="Microchip Technology PIC16F887-I/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92" y="3383845"/>
            <a:ext cx="1227993" cy="8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2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92" y="3249717"/>
            <a:ext cx="4093760" cy="29793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37" y="4259414"/>
            <a:ext cx="2969678" cy="1767994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cada ciclo de raciocínio, o agente faz uma requisição das percepções a controladora.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isso, um procedimento de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enviodas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percepções deve ser programado em resposta a um estímulo </a:t>
            </a:r>
            <a:r>
              <a:rPr lang="pt-BR" sz="1900" b="1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getPercepts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</p:txBody>
      </p:sp>
      <p:cxnSp>
        <p:nvCxnSpPr>
          <p:cNvPr id="19" name="Conector de seta reta 18"/>
          <p:cNvCxnSpPr/>
          <p:nvPr/>
        </p:nvCxnSpPr>
        <p:spPr>
          <a:xfrm flipH="1">
            <a:off x="2082306" y="3532892"/>
            <a:ext cx="28773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2808324" y="3285010"/>
            <a:ext cx="22541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1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ight(400);temperature(26);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Conector de seta reta 21"/>
          <p:cNvCxnSpPr>
            <a:endCxn id="24" idx="1"/>
          </p:cNvCxnSpPr>
          <p:nvPr/>
        </p:nvCxnSpPr>
        <p:spPr>
          <a:xfrm rot="16200000" flipH="1">
            <a:off x="2000410" y="4258432"/>
            <a:ext cx="1236802" cy="914897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3076260" y="5174601"/>
            <a:ext cx="2203794" cy="319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7637266" y="3216286"/>
            <a:ext cx="1633624" cy="26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/>
          <p:cNvCxnSpPr/>
          <p:nvPr/>
        </p:nvCxnSpPr>
        <p:spPr>
          <a:xfrm flipV="1">
            <a:off x="4482781" y="3358286"/>
            <a:ext cx="3117106" cy="2250944"/>
          </a:xfrm>
          <a:prstGeom prst="bentConnector3">
            <a:avLst>
              <a:gd name="adj1" fmla="val 74081"/>
            </a:avLst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o 26"/>
          <p:cNvGrpSpPr/>
          <p:nvPr/>
        </p:nvGrpSpPr>
        <p:grpSpPr>
          <a:xfrm>
            <a:off x="152399" y="3156351"/>
            <a:ext cx="1543643" cy="1468220"/>
            <a:chOff x="7354392" y="1573212"/>
            <a:chExt cx="1543643" cy="1468220"/>
          </a:xfrm>
        </p:grpSpPr>
        <p:sp>
          <p:nvSpPr>
            <p:cNvPr id="29" name="Retângulo 28"/>
            <p:cNvSpPr/>
            <p:nvPr/>
          </p:nvSpPr>
          <p:spPr>
            <a:xfrm>
              <a:off x="7354392" y="2053977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8577279" y="2065544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ipse 31"/>
            <p:cNvSpPr/>
            <p:nvPr/>
          </p:nvSpPr>
          <p:spPr>
            <a:xfrm>
              <a:off x="7714398" y="1573212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ipse 32"/>
            <p:cNvSpPr/>
            <p:nvPr/>
          </p:nvSpPr>
          <p:spPr>
            <a:xfrm>
              <a:off x="7912143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ipse 33"/>
            <p:cNvSpPr/>
            <p:nvPr/>
          </p:nvSpPr>
          <p:spPr>
            <a:xfrm>
              <a:off x="8200175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7586133" y="1984973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Conector de seta reta 35"/>
          <p:cNvCxnSpPr/>
          <p:nvPr/>
        </p:nvCxnSpPr>
        <p:spPr>
          <a:xfrm flipV="1">
            <a:off x="2090929" y="3948178"/>
            <a:ext cx="2868693" cy="38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/>
          <p:cNvSpPr/>
          <p:nvPr/>
        </p:nvSpPr>
        <p:spPr>
          <a:xfrm>
            <a:off x="2005042" y="3690546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getPercepts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8" name="Picture 10" descr="Microchip Technology PIC16F887-I/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92" y="3383845"/>
            <a:ext cx="1227993" cy="8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1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92" y="3249717"/>
            <a:ext cx="4093760" cy="29793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837" y="4259414"/>
            <a:ext cx="2969678" cy="1767994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cada ciclo de raciocínio, o agente faz uma requisição das percepções a controladora.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isso, um procedimento de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enviodas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percepções deve ser programado em resposta a um estímulo </a:t>
            </a:r>
            <a:r>
              <a:rPr lang="pt-BR" sz="1900" b="1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getPercepts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(modo </a:t>
            </a:r>
            <a:r>
              <a:rPr lang="pt-BR" sz="19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</a:t>
            </a:r>
            <a:r>
              <a:rPr lang="pt-BR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</p:txBody>
      </p:sp>
      <p:cxnSp>
        <p:nvCxnSpPr>
          <p:cNvPr id="19" name="Conector de seta reta 18"/>
          <p:cNvCxnSpPr/>
          <p:nvPr/>
        </p:nvCxnSpPr>
        <p:spPr>
          <a:xfrm flipH="1">
            <a:off x="2082306" y="3532892"/>
            <a:ext cx="28773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2808324" y="3285010"/>
            <a:ext cx="22541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100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ight(400);temperature(26);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" name="Conector de seta reta 21"/>
          <p:cNvCxnSpPr>
            <a:endCxn id="24" idx="1"/>
          </p:cNvCxnSpPr>
          <p:nvPr/>
        </p:nvCxnSpPr>
        <p:spPr>
          <a:xfrm rot="16200000" flipH="1">
            <a:off x="2000410" y="4258432"/>
            <a:ext cx="1236802" cy="914897"/>
          </a:xfrm>
          <a:prstGeom prst="bentConnector2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3076260" y="5174601"/>
            <a:ext cx="2203794" cy="319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/>
          <p:cNvCxnSpPr>
            <a:stCxn id="58" idx="3"/>
            <a:endCxn id="20" idx="0"/>
          </p:cNvCxnSpPr>
          <p:nvPr/>
        </p:nvCxnSpPr>
        <p:spPr>
          <a:xfrm flipH="1" flipV="1">
            <a:off x="3935396" y="3285010"/>
            <a:ext cx="6056343" cy="426786"/>
          </a:xfrm>
          <a:prstGeom prst="bentConnector4">
            <a:avLst>
              <a:gd name="adj1" fmla="val -20451"/>
              <a:gd name="adj2" fmla="val 153563"/>
            </a:avLst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 27"/>
          <p:cNvSpPr/>
          <p:nvPr/>
        </p:nvSpPr>
        <p:spPr>
          <a:xfrm>
            <a:off x="7637266" y="3216286"/>
            <a:ext cx="1633624" cy="264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/>
          <p:cNvCxnSpPr/>
          <p:nvPr/>
        </p:nvCxnSpPr>
        <p:spPr>
          <a:xfrm flipV="1">
            <a:off x="4482781" y="3358286"/>
            <a:ext cx="3117106" cy="2250944"/>
          </a:xfrm>
          <a:prstGeom prst="bentConnector3">
            <a:avLst>
              <a:gd name="adj1" fmla="val 74081"/>
            </a:avLst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upo 26"/>
          <p:cNvGrpSpPr/>
          <p:nvPr/>
        </p:nvGrpSpPr>
        <p:grpSpPr>
          <a:xfrm>
            <a:off x="152399" y="3156351"/>
            <a:ext cx="1543643" cy="1468220"/>
            <a:chOff x="7354392" y="1573212"/>
            <a:chExt cx="1543643" cy="1468220"/>
          </a:xfrm>
        </p:grpSpPr>
        <p:sp>
          <p:nvSpPr>
            <p:cNvPr id="29" name="Retângulo 28"/>
            <p:cNvSpPr/>
            <p:nvPr/>
          </p:nvSpPr>
          <p:spPr>
            <a:xfrm>
              <a:off x="7354392" y="2053977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8577279" y="2065544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ipse 31"/>
            <p:cNvSpPr/>
            <p:nvPr/>
          </p:nvSpPr>
          <p:spPr>
            <a:xfrm>
              <a:off x="7714398" y="1573212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ipse 32"/>
            <p:cNvSpPr/>
            <p:nvPr/>
          </p:nvSpPr>
          <p:spPr>
            <a:xfrm>
              <a:off x="7912143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ipse 33"/>
            <p:cNvSpPr/>
            <p:nvPr/>
          </p:nvSpPr>
          <p:spPr>
            <a:xfrm>
              <a:off x="8200175" y="1775147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7586133" y="1984973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Conector de seta reta 35"/>
          <p:cNvCxnSpPr/>
          <p:nvPr/>
        </p:nvCxnSpPr>
        <p:spPr>
          <a:xfrm flipV="1">
            <a:off x="2090929" y="3948178"/>
            <a:ext cx="2868693" cy="38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/>
          <p:cNvSpPr/>
          <p:nvPr/>
        </p:nvSpPr>
        <p:spPr>
          <a:xfrm>
            <a:off x="2005042" y="3690546"/>
            <a:ext cx="1016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getPercepts</a:t>
            </a:r>
            <a:endParaRPr lang="en-US" sz="11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8" name="Picture 10" descr="Microchip Technology PIC16F887-I/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92" y="3383845"/>
            <a:ext cx="1227993" cy="8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tângulo 57"/>
          <p:cNvSpPr/>
          <p:nvPr/>
        </p:nvSpPr>
        <p:spPr>
          <a:xfrm>
            <a:off x="7806257" y="3574923"/>
            <a:ext cx="2185482" cy="273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31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5. ARGO FOR JASON: PREPARANDO HARDWARE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Atenção para: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57250" lvl="1" indent="-400050" algn="l">
              <a:buFont typeface="+mj-lt"/>
              <a:buAutoNum type="romanL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Preparar as percepções dentro do formato esperado pelo Jason;</a:t>
            </a:r>
          </a:p>
          <a:p>
            <a:pPr marL="857250" lvl="1" indent="-400050" algn="l">
              <a:buFont typeface="+mj-lt"/>
              <a:buAutoNum type="romanL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Remover a mensagem recebida pelo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cada loop da controladora;</a:t>
            </a:r>
          </a:p>
          <a:p>
            <a:pPr marL="857250" lvl="1" indent="-400050" algn="l">
              <a:buFont typeface="+mj-lt"/>
              <a:buAutoNum type="romanL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Importar a biblioteca do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lado do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Arduino</a:t>
            </a:r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57250" lvl="1" indent="-400050" algn="l">
              <a:buFont typeface="+mj-lt"/>
              <a:buAutoNum type="romanL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Após a programação, colocar o capacitor no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Arduino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(+ no RESET e – no GND).</a:t>
            </a:r>
          </a:p>
        </p:txBody>
      </p:sp>
    </p:spTree>
    <p:extLst>
      <p:ext uri="{BB962C8B-B14F-4D97-AF65-F5344CB8AC3E}">
        <p14:creationId xmlns:p14="http://schemas.microsoft.com/office/powerpoint/2010/main" val="159725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INTRODUÇÃO: OBJETIVOS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83568" y="1603248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Objetivo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31640" y="2269486"/>
            <a:ext cx="9627092" cy="17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Criar sistemas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multi-agentes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utilizando uma 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 cognitiva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baseada em Java e </a:t>
            </a:r>
            <a:r>
              <a:rPr lang="pt-BR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AgentSpeak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pt-BR" sz="28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Jason Framework.</a:t>
            </a:r>
          </a:p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Criar agentes robóticos utilizando a arquitetura customizada 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endParaRPr lang="pt-BR" b="1" u="sng" dirty="0" smtClean="0">
              <a:solidFill>
                <a:schemeClr val="tx2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pt-BR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31640" y="4550513"/>
            <a:ext cx="9627092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Introduzir conceitos básicos de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Arduino</a:t>
            </a:r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spcBef>
                <a:spcPts val="1000"/>
              </a:spcBef>
              <a:buFont typeface="Arial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Introduzir conceitos básicos do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endParaRPr lang="pt-BR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83568" y="3909924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Objetivo Secundário </a:t>
            </a:r>
          </a:p>
        </p:txBody>
      </p:sp>
    </p:spTree>
    <p:extLst>
      <p:ext uri="{BB962C8B-B14F-4D97-AF65-F5344CB8AC3E}">
        <p14:creationId xmlns:p14="http://schemas.microsoft.com/office/powerpoint/2010/main" val="39763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 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Criando um agente ARGO e definindo sua arquitetura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23" y="2565354"/>
            <a:ext cx="3390900" cy="20002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866030" y="3489143"/>
            <a:ext cx="1473959" cy="277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/>
          <p:cNvCxnSpPr>
            <a:stCxn id="8" idx="1"/>
            <a:endCxn id="5" idx="3"/>
          </p:cNvCxnSpPr>
          <p:nvPr/>
        </p:nvCxnSpPr>
        <p:spPr>
          <a:xfrm flipH="1">
            <a:off x="4339989" y="3053084"/>
            <a:ext cx="3374405" cy="574879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7714394" y="2237476"/>
            <a:ext cx="2193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FF0000"/>
                </a:solidFill>
              </a:rPr>
              <a:t>É necessário especificar a classe da arquitetura customizada para cada agente ARGO. 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36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 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Criando e definindo a arquitetura de um agente ARGO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141188" y="3627962"/>
            <a:ext cx="2193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FF0000"/>
                </a:solidFill>
              </a:rPr>
              <a:t>É preciso escolher qual dispositivo o agente irá controlar definindo a porta serial onde o mesmo estiver conectado. 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48" y="2942162"/>
            <a:ext cx="4591050" cy="13716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047164" y="3729872"/>
            <a:ext cx="1473959" cy="277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/>
          <p:cNvCxnSpPr>
            <a:stCxn id="8" idx="1"/>
            <a:endCxn id="5" idx="3"/>
          </p:cNvCxnSpPr>
          <p:nvPr/>
        </p:nvCxnSpPr>
        <p:spPr>
          <a:xfrm flipH="1" flipV="1">
            <a:off x="3521123" y="3868692"/>
            <a:ext cx="3620065" cy="882655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8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 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Criando e definindo a arquitetura de um agente ARGO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137474" y="2493484"/>
            <a:ext cx="2193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FF0000"/>
                </a:solidFill>
              </a:rPr>
              <a:t>Por padrão, as percepções provenientes dos sensores estão inicialmente bloqueadas. Para isso é necessário desbloqueá-las . 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48" y="2942162"/>
            <a:ext cx="4591050" cy="13716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15403" y="3866349"/>
            <a:ext cx="1473959" cy="277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/>
          <p:cNvCxnSpPr>
            <a:stCxn id="8" idx="1"/>
            <a:endCxn id="5" idx="3"/>
          </p:cNvCxnSpPr>
          <p:nvPr/>
        </p:nvCxnSpPr>
        <p:spPr>
          <a:xfrm flipH="1">
            <a:off x="3589362" y="3770757"/>
            <a:ext cx="4548112" cy="234412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6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 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Verificando as percepções adquiridas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24" y="2101755"/>
            <a:ext cx="6142688" cy="37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3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 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Ativando um efetuador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04" y="2343645"/>
            <a:ext cx="5867400" cy="296227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08104" y="2466188"/>
            <a:ext cx="2193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FF0000"/>
                </a:solidFill>
              </a:rPr>
              <a:t>Ativando um efetuador utilizando a ação interna </a:t>
            </a:r>
            <a:r>
              <a:rPr lang="pt-BR" sz="2000" i="1" dirty="0" err="1" smtClean="0">
                <a:solidFill>
                  <a:srgbClr val="FF0000"/>
                </a:solidFill>
              </a:rPr>
              <a:t>act</a:t>
            </a:r>
            <a:r>
              <a:rPr lang="pt-BR" sz="2000" dirty="0" smtClean="0">
                <a:solidFill>
                  <a:srgbClr val="FF0000"/>
                </a:solidFill>
              </a:rPr>
              <a:t>. 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589361" y="3989179"/>
            <a:ext cx="1473959" cy="277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>
            <a:stCxn id="7" idx="3"/>
            <a:endCxn id="9" idx="1"/>
          </p:cNvCxnSpPr>
          <p:nvPr/>
        </p:nvCxnSpPr>
        <p:spPr>
          <a:xfrm>
            <a:off x="2401984" y="3127908"/>
            <a:ext cx="1187377" cy="1000091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2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7" y="2499169"/>
            <a:ext cx="5581650" cy="2543175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 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Ativando um efetuador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52399" y="5189086"/>
            <a:ext cx="3384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FF0000"/>
                </a:solidFill>
              </a:rPr>
              <a:t>Gera um alto número de eventos na pilha de </a:t>
            </a:r>
            <a:r>
              <a:rPr lang="pt-BR" sz="2000" dirty="0">
                <a:solidFill>
                  <a:srgbClr val="FF0000"/>
                </a:solidFill>
              </a:rPr>
              <a:t>i</a:t>
            </a:r>
            <a:r>
              <a:rPr lang="pt-BR" sz="2000" dirty="0" smtClean="0">
                <a:solidFill>
                  <a:srgbClr val="FF0000"/>
                </a:solidFill>
              </a:rPr>
              <a:t>ntenções a ser tratado. 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17490" y="3661574"/>
            <a:ext cx="5297464" cy="1132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>
            <a:stCxn id="7" idx="0"/>
            <a:endCxn id="9" idx="2"/>
          </p:cNvCxnSpPr>
          <p:nvPr/>
        </p:nvCxnSpPr>
        <p:spPr>
          <a:xfrm flipV="1">
            <a:off x="1844721" y="4794338"/>
            <a:ext cx="1421501" cy="394748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580" y="1280016"/>
            <a:ext cx="4642868" cy="47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OS FILTROS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Criando filtros de percepção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737" y="2560272"/>
            <a:ext cx="3598921" cy="285034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5679007" y="4877240"/>
            <a:ext cx="612612" cy="281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/>
          <p:cNvCxnSpPr>
            <a:stCxn id="15" idx="1"/>
            <a:endCxn id="13" idx="3"/>
          </p:cNvCxnSpPr>
          <p:nvPr/>
        </p:nvCxnSpPr>
        <p:spPr>
          <a:xfrm flipH="1">
            <a:off x="6291619" y="2760327"/>
            <a:ext cx="2787552" cy="225772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9079171" y="2560272"/>
            <a:ext cx="2193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FF0000"/>
                </a:solidFill>
              </a:rPr>
              <a:t>nome do filtro 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5076966" y="4877240"/>
            <a:ext cx="561517" cy="281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reto 33"/>
          <p:cNvCxnSpPr>
            <a:stCxn id="39" idx="3"/>
            <a:endCxn id="33" idx="1"/>
          </p:cNvCxnSpPr>
          <p:nvPr/>
        </p:nvCxnSpPr>
        <p:spPr>
          <a:xfrm>
            <a:off x="3517244" y="3114270"/>
            <a:ext cx="1559722" cy="1903777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1323364" y="2760327"/>
            <a:ext cx="219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FF0000"/>
                </a:solidFill>
              </a:rPr>
              <a:t>nome do agente dono do filtro 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5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OS FILTROS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Filtrando um tipo de percepção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39" y="2986966"/>
            <a:ext cx="5448300" cy="134302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590" y="2527987"/>
            <a:ext cx="33623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4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OS FILTROS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Filtrando um tipo de percepção por um determinado valor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6" y="2632519"/>
            <a:ext cx="3286125" cy="22764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632" y="2880654"/>
            <a:ext cx="54768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PROGRAMANDO OS FILTROS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Filtrando mais de um tipo de percepção e por um determinado valor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167" y="3046915"/>
            <a:ext cx="3429000" cy="17907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00" y="3198907"/>
            <a:ext cx="54483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2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INTRODUÇÃO: KIT ARGO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" name="Picture 2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051" y="1315170"/>
            <a:ext cx="1770475" cy="12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duino meg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13" y="1315170"/>
            <a:ext cx="2518634" cy="12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dr 5m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292" y="4856079"/>
            <a:ext cx="1144266" cy="62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m3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44" y="4564818"/>
            <a:ext cx="1272166" cy="127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esistor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00" y="3018689"/>
            <a:ext cx="929425" cy="9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ios conector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75" y="2848454"/>
            <a:ext cx="1357465" cy="13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ed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82" y="4499437"/>
            <a:ext cx="1374918" cy="127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ini protoboar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810" y="2778728"/>
            <a:ext cx="1357466" cy="13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cabo usb a-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63" y="1371596"/>
            <a:ext cx="1110742" cy="1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apacito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48" y="2967389"/>
            <a:ext cx="1757339" cy="9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ensor de distÂnci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291" y="4434640"/>
            <a:ext cx="1316488" cy="131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85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LIMITAÇÕES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3206" y="1365180"/>
            <a:ext cx="10437647" cy="4415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Limitações:</a:t>
            </a:r>
          </a:p>
          <a:p>
            <a:pPr algn="l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Limite de 127 portas seriais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limite da USB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Uma porta de cada vez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 competição de porta para evitar conflitos [</a:t>
            </a:r>
            <a:r>
              <a:rPr lang="pt-B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Guinelli</a:t>
            </a: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2016].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portas podem ser mudadas em tempo de execução.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Só agentes ARGO podem controlar dispositivos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Agentes em Jason não possuem as funcionalidades do ARGO. </a:t>
            </a:r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Só pode existir uma instância para cada arquivo do agente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mais de um agente com o mesmo código for instanciado, conflitos acontecem</a:t>
            </a:r>
          </a:p>
        </p:txBody>
      </p:sp>
    </p:spTree>
    <p:extLst>
      <p:ext uri="{BB962C8B-B14F-4D97-AF65-F5344CB8AC3E}">
        <p14:creationId xmlns:p14="http://schemas.microsoft.com/office/powerpoint/2010/main" val="35616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Usando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Arduino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ARGO </a:t>
            </a:r>
            <a:r>
              <a:rPr lang="en-US" sz="3200" dirty="0"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u="sng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u="sng" dirty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6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CONCLUSÃO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78591" y="1227124"/>
            <a:ext cx="903481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Desenvolver agentes robóticos controlados por plataformas cognitivas é um desafio na área. </a:t>
            </a:r>
          </a:p>
          <a:p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8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atua em conjunto com o framework </a:t>
            </a:r>
            <a:r>
              <a:rPr lang="pt-BR" sz="28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Jason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prover a programação de agentes capazes de comandar sensores e atuadores de um robô. </a:t>
            </a:r>
          </a:p>
          <a:p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possibilidade de criação de protótipos com capacidades cognitivas.</a:t>
            </a:r>
          </a:p>
        </p:txBody>
      </p:sp>
    </p:spTree>
    <p:extLst>
      <p:ext uri="{BB962C8B-B14F-4D97-AF65-F5344CB8AC3E}">
        <p14:creationId xmlns:p14="http://schemas.microsoft.com/office/powerpoint/2010/main" val="28353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Usando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Arduino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ARGO </a:t>
            </a:r>
            <a:r>
              <a:rPr lang="en-US" sz="3200" dirty="0"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 smtClean="0"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 err="1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u="sng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u="sng" dirty="0" err="1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u="sng" dirty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8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REFERÊNCIAS BIBLIOGRÁFICA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44" y="1331466"/>
            <a:ext cx="12354828" cy="437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</a:t>
            </a:r>
            <a:r>
              <a:rPr lang="en-US" sz="2000" dirty="0" err="1" smtClean="0">
                <a:solidFill>
                  <a:srgbClr val="000090"/>
                </a:solidFill>
              </a:rPr>
              <a:t>Bordini</a:t>
            </a:r>
            <a:r>
              <a:rPr lang="en-US" sz="2000" dirty="0" smtClean="0">
                <a:solidFill>
                  <a:srgbClr val="000090"/>
                </a:solidFill>
              </a:rPr>
              <a:t> et al. 2007] </a:t>
            </a:r>
            <a:r>
              <a:rPr lang="en-US" sz="2000" dirty="0" err="1" smtClean="0"/>
              <a:t>Bordini</a:t>
            </a:r>
            <a:r>
              <a:rPr lang="en-US" sz="2000" dirty="0" smtClean="0"/>
              <a:t>, R.H., </a:t>
            </a:r>
            <a:r>
              <a:rPr lang="en-US" sz="2000" dirty="0" err="1" smtClean="0"/>
              <a:t>Hubner</a:t>
            </a:r>
            <a:r>
              <a:rPr lang="en-US" sz="2000" dirty="0" smtClean="0"/>
              <a:t>, J.F., Wooldridge, M. Programming Multi-Agent Systems in </a:t>
            </a:r>
            <a:r>
              <a:rPr lang="en-US" sz="2000" dirty="0" err="1" smtClean="0"/>
              <a:t>AgentSpeak</a:t>
            </a:r>
            <a:r>
              <a:rPr lang="en-US" sz="2000" dirty="0" smtClean="0"/>
              <a:t> Using Jason. John Wiley &amp; Sons Ltd., 2007. 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</a:t>
            </a:r>
            <a:r>
              <a:rPr lang="en-US" sz="2000" dirty="0" err="1" smtClean="0">
                <a:solidFill>
                  <a:srgbClr val="000090"/>
                </a:solidFill>
              </a:rPr>
              <a:t>Bratman</a:t>
            </a:r>
            <a:r>
              <a:rPr lang="en-US" sz="2000" dirty="0" smtClean="0">
                <a:solidFill>
                  <a:srgbClr val="000090"/>
                </a:solidFill>
              </a:rPr>
              <a:t>, 1987]</a:t>
            </a:r>
            <a:r>
              <a:rPr lang="en-US" sz="2000" dirty="0" smtClean="0"/>
              <a:t> </a:t>
            </a:r>
            <a:r>
              <a:rPr lang="en-US" sz="2000" dirty="0" err="1" smtClean="0"/>
              <a:t>Bratman</a:t>
            </a:r>
            <a:r>
              <a:rPr lang="en-US" sz="2000" dirty="0"/>
              <a:t>, M. Intentions, Plans, and Practical Reason. Harvard University Press, 1987</a:t>
            </a:r>
            <a:r>
              <a:rPr lang="en-US" sz="2000" dirty="0" smtClean="0"/>
              <a:t>.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90"/>
                </a:solidFill>
              </a:rPr>
              <a:t>[</a:t>
            </a:r>
            <a:r>
              <a:rPr lang="pt-BR" sz="2000" dirty="0" err="1">
                <a:solidFill>
                  <a:srgbClr val="000090"/>
                </a:solidFill>
              </a:rPr>
              <a:t>Guinelli</a:t>
            </a:r>
            <a:r>
              <a:rPr lang="pt-BR" sz="2000" dirty="0">
                <a:solidFill>
                  <a:srgbClr val="000090"/>
                </a:solidFill>
              </a:rPr>
              <a:t> et al., 2016] </a:t>
            </a:r>
            <a:r>
              <a:rPr lang="pt-BR" sz="2000" dirty="0" err="1"/>
              <a:t>Guinelli</a:t>
            </a:r>
            <a:r>
              <a:rPr lang="pt-BR" sz="2000" dirty="0"/>
              <a:t>, J. V. ; </a:t>
            </a:r>
            <a:r>
              <a:rPr lang="pt-BR" sz="2000" dirty="0" err="1"/>
              <a:t>Junger</a:t>
            </a:r>
            <a:r>
              <a:rPr lang="pt-BR" sz="2000" dirty="0"/>
              <a:t>, D. S. ; Pantoja, C. E. . </a:t>
            </a:r>
            <a:r>
              <a:rPr lang="pt-BR" sz="2000" dirty="0" err="1"/>
              <a:t>An</a:t>
            </a:r>
            <a:r>
              <a:rPr lang="pt-BR" sz="2000" dirty="0"/>
              <a:t> </a:t>
            </a:r>
            <a:r>
              <a:rPr lang="pt-BR" sz="2000" dirty="0" err="1"/>
              <a:t>Analysis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Javino</a:t>
            </a:r>
            <a:r>
              <a:rPr lang="pt-BR" sz="2000" dirty="0"/>
              <a:t> Middleware for </a:t>
            </a:r>
            <a:r>
              <a:rPr lang="pt-BR" sz="2000" dirty="0" err="1"/>
              <a:t>Robotic</a:t>
            </a:r>
            <a:r>
              <a:rPr lang="pt-BR" sz="2000" dirty="0"/>
              <a:t> </a:t>
            </a:r>
            <a:r>
              <a:rPr lang="pt-BR" sz="2000" dirty="0" err="1"/>
              <a:t>Platforms</a:t>
            </a:r>
            <a:r>
              <a:rPr lang="pt-BR" sz="2000" dirty="0"/>
              <a:t> </a:t>
            </a:r>
            <a:r>
              <a:rPr lang="pt-BR" sz="2000" dirty="0" err="1"/>
              <a:t>Using</a:t>
            </a:r>
            <a:r>
              <a:rPr lang="pt-BR" sz="2000" dirty="0"/>
              <a:t> Jason </a:t>
            </a:r>
            <a:r>
              <a:rPr lang="pt-BR" sz="2000" dirty="0" err="1"/>
              <a:t>and</a:t>
            </a:r>
            <a:r>
              <a:rPr lang="pt-BR" sz="2000" dirty="0"/>
              <a:t> JADE Frameworks. In: Workshop-Escola de Sistemas de Agentes, Seus Ambientes e Aplicações</a:t>
            </a:r>
            <a:r>
              <a:rPr lang="pt-BR" sz="2000" dirty="0" smtClean="0"/>
              <a:t>, </a:t>
            </a:r>
            <a:r>
              <a:rPr lang="pt-BR" sz="2000" dirty="0"/>
              <a:t>Maceió. Anais do X Workshop-Escola de Sistemas de Agentes, seus Ambientes e </a:t>
            </a:r>
            <a:r>
              <a:rPr lang="pt-BR" sz="2000" dirty="0" smtClean="0"/>
              <a:t>Aplicações, </a:t>
            </a:r>
            <a:r>
              <a:rPr lang="pt-BR" sz="2000" dirty="0"/>
              <a:t>2016</a:t>
            </a:r>
            <a:r>
              <a:rPr lang="pt-BR" sz="2000" dirty="0" smtClean="0"/>
              <a:t>.</a:t>
            </a:r>
            <a:endParaRPr lang="en-US" sz="2000" dirty="0" smtClean="0"/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[Huber, 1999]</a:t>
            </a:r>
            <a:r>
              <a:rPr lang="en-US" sz="2000" dirty="0" smtClean="0"/>
              <a:t>Huber </a:t>
            </a:r>
            <a:r>
              <a:rPr lang="en-US" sz="2000" dirty="0"/>
              <a:t>MJ. Jam: a </a:t>
            </a:r>
            <a:r>
              <a:rPr lang="en-US" sz="2000" dirty="0" err="1"/>
              <a:t>bdi</a:t>
            </a:r>
            <a:r>
              <a:rPr lang="en-US" sz="2000" dirty="0"/>
              <a:t>-theoretic mobile agent architecture. In Proceedings of the third annual conference on Autonomous Agents, AGENTS '99, </a:t>
            </a:r>
            <a:r>
              <a:rPr lang="pt-BR" sz="2000" dirty="0" err="1"/>
              <a:t>pags</a:t>
            </a:r>
            <a:r>
              <a:rPr lang="pt-BR" sz="2000" dirty="0"/>
              <a:t>. 236-243, New York, </a:t>
            </a:r>
            <a:r>
              <a:rPr lang="pt-BR" sz="2000" dirty="0" smtClean="0"/>
              <a:t>1999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</a:t>
            </a:r>
            <a:r>
              <a:rPr lang="en-US" sz="2000" dirty="0" err="1" smtClean="0">
                <a:solidFill>
                  <a:srgbClr val="000090"/>
                </a:solidFill>
              </a:rPr>
              <a:t>Lazarin</a:t>
            </a:r>
            <a:r>
              <a:rPr lang="en-US" sz="2000" dirty="0" smtClean="0">
                <a:solidFill>
                  <a:srgbClr val="000090"/>
                </a:solidFill>
              </a:rPr>
              <a:t> and Pantoja, 2015] </a:t>
            </a:r>
            <a:r>
              <a:rPr lang="en-US" sz="2000" dirty="0" err="1" smtClean="0"/>
              <a:t>Lazarin</a:t>
            </a:r>
            <a:r>
              <a:rPr lang="en-US" sz="2000" dirty="0" smtClean="0"/>
              <a:t>, N.M., Pantoja, C.E. : A robotic-Agent Platform For Embedding Software Agents Using Raspberry Pi and Arduino Boards. In: 9th Software Agents, Environments and Applications School, 2015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[Pantoja et al., </a:t>
            </a:r>
            <a:r>
              <a:rPr lang="en-US" sz="2000" dirty="0">
                <a:solidFill>
                  <a:srgbClr val="000090"/>
                </a:solidFill>
              </a:rPr>
              <a:t>2016] </a:t>
            </a:r>
            <a:r>
              <a:rPr lang="en-US" sz="2000" dirty="0" smtClean="0"/>
              <a:t>Pantoja, </a:t>
            </a:r>
            <a:r>
              <a:rPr lang="en-US" sz="2000" dirty="0"/>
              <a:t>C. E.; </a:t>
            </a:r>
            <a:r>
              <a:rPr lang="en-US" sz="2000" dirty="0" smtClean="0"/>
              <a:t>Stabile Jr, </a:t>
            </a:r>
            <a:r>
              <a:rPr lang="en-US" sz="2000" dirty="0"/>
              <a:t>M. F. ; </a:t>
            </a:r>
            <a:r>
              <a:rPr lang="en-US" sz="2000" dirty="0" err="1" smtClean="0"/>
              <a:t>Lazarin</a:t>
            </a:r>
            <a:r>
              <a:rPr lang="en-US" sz="2000" dirty="0" smtClean="0"/>
              <a:t>, </a:t>
            </a:r>
            <a:r>
              <a:rPr lang="en-US" sz="2000" dirty="0"/>
              <a:t>N. M. ; </a:t>
            </a:r>
            <a:r>
              <a:rPr lang="en-US" sz="2000" dirty="0" err="1" smtClean="0"/>
              <a:t>Sichman</a:t>
            </a:r>
            <a:r>
              <a:rPr lang="en-US" sz="2000" dirty="0" smtClean="0"/>
              <a:t>, </a:t>
            </a:r>
            <a:r>
              <a:rPr lang="en-US" sz="2000" dirty="0"/>
              <a:t>J. S</a:t>
            </a:r>
            <a:r>
              <a:rPr lang="en-US" sz="2000" dirty="0" smtClean="0"/>
              <a:t>. </a:t>
            </a:r>
            <a:r>
              <a:rPr lang="en-US" sz="2000" dirty="0"/>
              <a:t>ARGO: A Customized Jason Architecture for Programming Embedded Robotic </a:t>
            </a:r>
            <a:r>
              <a:rPr lang="en-US" sz="2000" dirty="0" smtClean="0"/>
              <a:t>Agents. </a:t>
            </a:r>
            <a:r>
              <a:rPr lang="en-US" sz="2000" dirty="0"/>
              <a:t>In: Workshop on Engineering Multi-Agent Systems, 2016, Singapore. Proceedings of the Third International Workshop on Engineering Multi-Agent Systems (EMAS 2016), 2016.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699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REFERÊNCIAS BIBLIOGRÁFICA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44" y="1331466"/>
            <a:ext cx="11631494" cy="4946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</a:t>
            </a:r>
            <a:r>
              <a:rPr lang="en-US" sz="2000" dirty="0">
                <a:solidFill>
                  <a:srgbClr val="000090"/>
                </a:solidFill>
              </a:rPr>
              <a:t>Rao 1996] </a:t>
            </a:r>
            <a:r>
              <a:rPr lang="en-US" sz="2000" dirty="0"/>
              <a:t>Rao, A.S.: </a:t>
            </a:r>
            <a:r>
              <a:rPr lang="en-US" sz="2000" dirty="0" err="1"/>
              <a:t>AgentSpeak</a:t>
            </a:r>
            <a:r>
              <a:rPr lang="en-US" sz="2000" dirty="0"/>
              <a:t>(L): BDI agents speak out in a logical computable </a:t>
            </a:r>
            <a:r>
              <a:rPr lang="en-US" sz="2000" dirty="0" smtClean="0"/>
              <a:t>language. </a:t>
            </a:r>
            <a:r>
              <a:rPr lang="en-US" sz="2000" dirty="0"/>
              <a:t>In: de </a:t>
            </a:r>
            <a:r>
              <a:rPr lang="en-US" sz="2000" dirty="0" err="1"/>
              <a:t>Velde,W.V</a:t>
            </a:r>
            <a:r>
              <a:rPr lang="en-US" sz="2000" dirty="0"/>
              <a:t>., </a:t>
            </a:r>
            <a:r>
              <a:rPr lang="en-US" sz="2000" dirty="0" err="1"/>
              <a:t>Perram</a:t>
            </a:r>
            <a:r>
              <a:rPr lang="en-US" sz="2000" dirty="0"/>
              <a:t>, J.W. (eds.) Proceedings of the 7th European workshop on Modelling autonomous agents in a multi-agent world. Lecture Notes in Artificial Intelligence, vol. 1038, pp. 42-55. Springer-</a:t>
            </a:r>
            <a:r>
              <a:rPr lang="en-US" sz="2000" dirty="0" err="1"/>
              <a:t>Verlag</a:t>
            </a:r>
            <a:r>
              <a:rPr lang="en-US" sz="2000" dirty="0"/>
              <a:t>, Secaucus. </a:t>
            </a:r>
            <a:r>
              <a:rPr lang="en-US" sz="2000" dirty="0" smtClean="0"/>
              <a:t>USA, 1996.</a:t>
            </a:r>
            <a:endParaRPr lang="en-US" sz="2000" dirty="0">
              <a:solidFill>
                <a:srgbClr val="000090"/>
              </a:solidFill>
            </a:endParaRP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90"/>
                </a:solidFill>
              </a:rPr>
              <a:t>[Stabile Jr. and </a:t>
            </a:r>
            <a:r>
              <a:rPr lang="en-US" sz="2000" dirty="0" err="1" smtClean="0">
                <a:solidFill>
                  <a:srgbClr val="000090"/>
                </a:solidFill>
              </a:rPr>
              <a:t>Sichman</a:t>
            </a:r>
            <a:r>
              <a:rPr lang="en-US" sz="2000" dirty="0" smtClean="0">
                <a:solidFill>
                  <a:srgbClr val="000090"/>
                </a:solidFill>
              </a:rPr>
              <a:t>, </a:t>
            </a:r>
            <a:r>
              <a:rPr lang="en-US" sz="2000" dirty="0">
                <a:solidFill>
                  <a:srgbClr val="000090"/>
                </a:solidFill>
              </a:rPr>
              <a:t>2015] </a:t>
            </a:r>
            <a:r>
              <a:rPr lang="en-US" sz="2000" dirty="0"/>
              <a:t>Stabile Jr., M.F., </a:t>
            </a:r>
            <a:r>
              <a:rPr lang="en-US" sz="2000" dirty="0" err="1"/>
              <a:t>Sichman</a:t>
            </a:r>
            <a:r>
              <a:rPr lang="en-US" sz="2000" dirty="0"/>
              <a:t>, J.S. </a:t>
            </a:r>
            <a:r>
              <a:rPr lang="en-US" sz="2000" dirty="0" smtClean="0"/>
              <a:t>Evaluating </a:t>
            </a:r>
            <a:r>
              <a:rPr lang="en-US" sz="2000" dirty="0"/>
              <a:t>Perception Filters In BDI Jason Agents. In: 4th Brazilian Conference On Intelligent </a:t>
            </a:r>
            <a:r>
              <a:rPr lang="en-US" sz="2000" dirty="0" smtClean="0"/>
              <a:t>Systems, 2015.</a:t>
            </a:r>
            <a:endParaRPr lang="pt-BR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000090"/>
                </a:solidFill>
              </a:rPr>
              <a:t>[</a:t>
            </a:r>
            <a:r>
              <a:rPr lang="pt-BR" sz="2000" dirty="0" err="1" smtClean="0">
                <a:solidFill>
                  <a:srgbClr val="000090"/>
                </a:solidFill>
              </a:rPr>
              <a:t>Winikoff</a:t>
            </a:r>
            <a:r>
              <a:rPr lang="pt-BR" sz="2000" dirty="0" smtClean="0">
                <a:solidFill>
                  <a:srgbClr val="000090"/>
                </a:solidFill>
              </a:rPr>
              <a:t>, 2005] </a:t>
            </a:r>
            <a:r>
              <a:rPr lang="pt-BR" sz="2000" dirty="0" err="1" smtClean="0"/>
              <a:t>Winikoff</a:t>
            </a:r>
            <a:r>
              <a:rPr lang="pt-BR" sz="2000" dirty="0" smtClean="0"/>
              <a:t> </a:t>
            </a:r>
            <a:r>
              <a:rPr lang="pt-BR" sz="2000" dirty="0"/>
              <a:t>M. Jack </a:t>
            </a:r>
            <a:r>
              <a:rPr lang="pt-BR" sz="2000" dirty="0" err="1"/>
              <a:t>intelligent</a:t>
            </a:r>
            <a:r>
              <a:rPr lang="pt-BR" sz="2000" dirty="0"/>
              <a:t> </a:t>
            </a:r>
            <a:r>
              <a:rPr lang="pt-BR" sz="2000" dirty="0" err="1"/>
              <a:t>agents</a:t>
            </a:r>
            <a:r>
              <a:rPr lang="pt-BR" sz="2000" dirty="0"/>
              <a:t>: </a:t>
            </a:r>
            <a:r>
              <a:rPr lang="pt-BR" sz="2000" dirty="0" err="1"/>
              <a:t>An</a:t>
            </a:r>
            <a:r>
              <a:rPr lang="pt-BR" sz="2000" dirty="0"/>
              <a:t> industrial </a:t>
            </a:r>
            <a:r>
              <a:rPr lang="pt-BR" sz="2000" dirty="0" err="1"/>
              <a:t>strength</a:t>
            </a:r>
            <a:r>
              <a:rPr lang="pt-BR" sz="2000" dirty="0"/>
              <a:t> </a:t>
            </a:r>
            <a:r>
              <a:rPr lang="pt-BR" sz="2000" dirty="0" err="1"/>
              <a:t>platform</a:t>
            </a:r>
            <a:r>
              <a:rPr lang="pt-BR" sz="2000" dirty="0"/>
              <a:t>. Em </a:t>
            </a:r>
            <a:r>
              <a:rPr lang="pt-BR" sz="2000" dirty="0" err="1"/>
              <a:t>Bordini</a:t>
            </a:r>
            <a:r>
              <a:rPr lang="pt-BR" sz="2000" dirty="0"/>
              <a:t> R, </a:t>
            </a:r>
            <a:r>
              <a:rPr lang="pt-BR" sz="2000" dirty="0" err="1"/>
              <a:t>Dastani</a:t>
            </a:r>
            <a:r>
              <a:rPr lang="pt-BR" sz="2000" dirty="0"/>
              <a:t> M, </a:t>
            </a:r>
            <a:r>
              <a:rPr lang="pt-BR" sz="2000" dirty="0" err="1"/>
              <a:t>Dix</a:t>
            </a:r>
            <a:r>
              <a:rPr lang="pt-BR" sz="2000" dirty="0"/>
              <a:t> J, </a:t>
            </a:r>
            <a:r>
              <a:rPr lang="pt-BR" sz="2000" dirty="0" err="1"/>
              <a:t>Fallah</a:t>
            </a:r>
            <a:r>
              <a:rPr lang="pt-BR" sz="2000" dirty="0"/>
              <a:t>  AS, Weiss </a:t>
            </a:r>
            <a:r>
              <a:rPr lang="en-US" sz="2000" dirty="0"/>
              <a:t>G, editors. Multi-Agent Programming, volume 15 of </a:t>
            </a:r>
            <a:r>
              <a:rPr lang="en-US" sz="2000" dirty="0" err="1"/>
              <a:t>Multiagent</a:t>
            </a:r>
            <a:r>
              <a:rPr lang="en-US" sz="2000" dirty="0"/>
              <a:t> Systems, </a:t>
            </a:r>
            <a:r>
              <a:rPr lang="en-US" sz="2000" dirty="0" err="1"/>
              <a:t>Articial</a:t>
            </a:r>
            <a:r>
              <a:rPr lang="en-US" sz="2000" dirty="0"/>
              <a:t> Societies, and Simulated Organizations, </a:t>
            </a:r>
            <a:r>
              <a:rPr lang="en-US" sz="2000" dirty="0" err="1"/>
              <a:t>pags</a:t>
            </a:r>
            <a:r>
              <a:rPr lang="en-US" sz="2000" dirty="0"/>
              <a:t>. 175-193. Springer US, </a:t>
            </a:r>
            <a:r>
              <a:rPr lang="en-US" sz="2000" dirty="0" smtClean="0"/>
              <a:t>2005.</a:t>
            </a:r>
            <a:endParaRPr lang="pt-BR" sz="2000" dirty="0" smtClean="0"/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[Wooldridge, 2000] </a:t>
            </a:r>
            <a:r>
              <a:rPr lang="en-US" sz="2000" dirty="0" smtClean="0"/>
              <a:t>Wooldridge</a:t>
            </a:r>
            <a:r>
              <a:rPr lang="en-US" sz="2000" dirty="0"/>
              <a:t>, M. </a:t>
            </a:r>
            <a:r>
              <a:rPr lang="en-US" sz="2000" i="1" dirty="0" smtClean="0"/>
              <a:t>Reasoning </a:t>
            </a:r>
            <a:r>
              <a:rPr lang="en-US" sz="2000" i="1" dirty="0"/>
              <a:t>about rational agents. Intelligent robotics and autonomous agents. MIT </a:t>
            </a:r>
            <a:r>
              <a:rPr lang="en-US" sz="2000" i="1" dirty="0" smtClean="0"/>
              <a:t>Press, </a:t>
            </a:r>
            <a:r>
              <a:rPr lang="en-US" sz="2000" dirty="0" smtClean="0"/>
              <a:t>2000.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90"/>
                </a:solidFill>
              </a:rPr>
              <a:t>[Wooldridge, 2009] </a:t>
            </a:r>
            <a:r>
              <a:rPr lang="en-US" sz="2000" dirty="0" smtClean="0"/>
              <a:t>Wooldridge  </a:t>
            </a:r>
            <a:r>
              <a:rPr lang="en-US" sz="2000" dirty="0"/>
              <a:t>M. An Introduction to </a:t>
            </a:r>
            <a:r>
              <a:rPr lang="en-US" sz="2000" dirty="0" err="1"/>
              <a:t>MultiAgent</a:t>
            </a:r>
            <a:r>
              <a:rPr lang="en-US" sz="2000" dirty="0"/>
              <a:t> Systems. John Wiley &amp; Sons, </a:t>
            </a:r>
            <a:r>
              <a:rPr lang="en-US" sz="2000" dirty="0" smtClean="0"/>
              <a:t>2009.</a:t>
            </a:r>
          </a:p>
          <a:p>
            <a:pPr marL="457200" algn="l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000090"/>
                </a:solidFill>
              </a:rPr>
              <a:t>[</a:t>
            </a:r>
            <a:r>
              <a:rPr lang="pt-BR" sz="2000" dirty="0" err="1" smtClean="0">
                <a:solidFill>
                  <a:srgbClr val="000090"/>
                </a:solidFill>
              </a:rPr>
              <a:t>Zambonelli</a:t>
            </a:r>
            <a:r>
              <a:rPr lang="pt-BR" sz="2000" dirty="0" smtClean="0">
                <a:solidFill>
                  <a:srgbClr val="000090"/>
                </a:solidFill>
              </a:rPr>
              <a:t> et al., 2001] </a:t>
            </a:r>
            <a:r>
              <a:rPr lang="pt-BR" sz="2000" dirty="0" err="1" smtClean="0"/>
              <a:t>Zambonelli</a:t>
            </a:r>
            <a:r>
              <a:rPr lang="pt-BR" sz="2000" dirty="0" smtClean="0"/>
              <a:t> </a:t>
            </a:r>
            <a:r>
              <a:rPr lang="pt-BR" sz="2000" dirty="0"/>
              <a:t>F, </a:t>
            </a:r>
            <a:r>
              <a:rPr lang="pt-BR" sz="2000" dirty="0" err="1"/>
              <a:t>Jennings</a:t>
            </a:r>
            <a:r>
              <a:rPr lang="pt-BR" sz="2000" dirty="0"/>
              <a:t> NR, </a:t>
            </a:r>
            <a:r>
              <a:rPr lang="pt-BR" sz="2000" dirty="0" err="1"/>
              <a:t>Omicini</a:t>
            </a:r>
            <a:r>
              <a:rPr lang="pt-BR" sz="2000" dirty="0"/>
              <a:t> A, </a:t>
            </a:r>
            <a:r>
              <a:rPr lang="pt-BR" sz="2000" dirty="0" err="1"/>
              <a:t>Wooldridge</a:t>
            </a:r>
            <a:r>
              <a:rPr lang="pt-BR" sz="2000" dirty="0"/>
              <a:t> M. Agent-</a:t>
            </a:r>
            <a:r>
              <a:rPr lang="pt-BR" sz="2000" dirty="0" err="1"/>
              <a:t>Oriented</a:t>
            </a:r>
            <a:r>
              <a:rPr lang="pt-BR" sz="2000" dirty="0"/>
              <a:t> Software </a:t>
            </a:r>
            <a:r>
              <a:rPr lang="pt-BR" sz="2000" dirty="0" err="1"/>
              <a:t>Engineering</a:t>
            </a:r>
            <a:r>
              <a:rPr lang="pt-BR" sz="2000" dirty="0"/>
              <a:t> for Internet </a:t>
            </a:r>
            <a:r>
              <a:rPr lang="pt-BR" sz="2000" dirty="0" err="1"/>
              <a:t>Applications</a:t>
            </a:r>
            <a:r>
              <a:rPr lang="pt-BR" sz="2000" dirty="0"/>
              <a:t>. In: </a:t>
            </a:r>
            <a:r>
              <a:rPr lang="pt-BR" sz="2000" dirty="0" err="1"/>
              <a:t>Omicini</a:t>
            </a:r>
            <a:r>
              <a:rPr lang="pt-BR" sz="2000" dirty="0"/>
              <a:t> A, </a:t>
            </a:r>
            <a:r>
              <a:rPr lang="pt-BR" sz="2000" dirty="0" err="1"/>
              <a:t>Zambonelli</a:t>
            </a:r>
            <a:r>
              <a:rPr lang="pt-BR" sz="2000" dirty="0"/>
              <a:t> F, </a:t>
            </a:r>
            <a:r>
              <a:rPr lang="pt-BR" sz="2000" dirty="0" err="1"/>
              <a:t>Klusch</a:t>
            </a:r>
            <a:r>
              <a:rPr lang="pt-BR" sz="2000" dirty="0"/>
              <a:t> M, </a:t>
            </a:r>
            <a:r>
              <a:rPr lang="pt-BR" sz="2000" dirty="0" err="1"/>
              <a:t>Tolksdorf</a:t>
            </a:r>
            <a:r>
              <a:rPr lang="pt-BR" sz="2000" dirty="0"/>
              <a:t> R, </a:t>
            </a:r>
            <a:r>
              <a:rPr lang="pt-BR" sz="2000" dirty="0" err="1"/>
              <a:t>editors</a:t>
            </a:r>
            <a:r>
              <a:rPr lang="pt-BR" sz="2000" dirty="0"/>
              <a:t>. </a:t>
            </a:r>
            <a:r>
              <a:rPr lang="pt-BR" sz="2000" dirty="0" err="1"/>
              <a:t>Coordination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Internet </a:t>
            </a:r>
            <a:r>
              <a:rPr lang="pt-BR" sz="2000" dirty="0" err="1"/>
              <a:t>Agents</a:t>
            </a:r>
            <a:r>
              <a:rPr lang="pt-BR" sz="2000" dirty="0"/>
              <a:t>. Springer </a:t>
            </a:r>
            <a:r>
              <a:rPr lang="pt-BR" sz="2000" dirty="0" err="1"/>
              <a:t>Verlag</a:t>
            </a:r>
            <a:r>
              <a:rPr lang="pt-BR" sz="2000" dirty="0"/>
              <a:t>; 2001. </a:t>
            </a:r>
            <a:r>
              <a:rPr lang="pt-BR" sz="2000" dirty="0" smtClean="0"/>
              <a:t>p.326-345, 2001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889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ietec 20 an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11" y="4550258"/>
            <a:ext cx="2719315" cy="15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AGRADECIMENTOS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61" y="5368921"/>
            <a:ext cx="2258686" cy="606080"/>
          </a:xfrm>
          <a:prstGeom prst="rect">
            <a:avLst/>
          </a:prstGeom>
        </p:spPr>
      </p:pic>
      <p:pic>
        <p:nvPicPr>
          <p:cNvPr id="7" name="Picture 2" descr="http://www2.ic.uff.br/~wvc2013/images/brasao_uff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39590" y="4422324"/>
            <a:ext cx="1449579" cy="1693436"/>
          </a:xfrm>
          <a:prstGeom prst="rect">
            <a:avLst/>
          </a:prstGeom>
          <a:noFill/>
        </p:spPr>
      </p:pic>
      <p:pic>
        <p:nvPicPr>
          <p:cNvPr id="9" name="Picture 2" descr="http://cpaq.sites.ufms.br/files/2015/12/capes-72012-RG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06" y="4811661"/>
            <a:ext cx="1268148" cy="11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825353" y="2139527"/>
            <a:ext cx="4541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OBRIGADO!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70023" y="2903705"/>
            <a:ext cx="3004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  <a:defRPr/>
            </a:pP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pantoja@cefet-rj.br</a:t>
            </a:r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56" y="5328663"/>
            <a:ext cx="1924129" cy="70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en-US" sz="3200" u="sng" dirty="0" err="1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Usando</a:t>
            </a: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Arduino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ARGO for Jason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4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329708" y="2517734"/>
            <a:ext cx="40957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Arduino é um componente que une conceitos principalmente de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eletrônica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programação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 fim de facilitar a aplicação de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projetos tecnológicos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14" name="Picture 2" descr="http://d2rormqr1qwzpz.cloudfront.net/photos/2013/04/03/47185-arduin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127" y="3850799"/>
            <a:ext cx="720070" cy="6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rdui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007" y="1814155"/>
            <a:ext cx="5023002" cy="34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36" y="2482783"/>
            <a:ext cx="5023002" cy="34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6572285" y="1511826"/>
            <a:ext cx="409571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Seu componente principal é o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ATMEGA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um micro controlador que atua como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cérebro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projeto a ser implementado.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7258534" y="3432799"/>
            <a:ext cx="2872292" cy="23440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http://d1gsvnjtkwr6dd.cloudfront.net/large/IC-ATMEGA328-PU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711" y="3497044"/>
            <a:ext cx="2215523" cy="221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eta para a direita 12"/>
          <p:cNvSpPr/>
          <p:nvPr/>
        </p:nvSpPr>
        <p:spPr>
          <a:xfrm>
            <a:off x="6224350" y="4852781"/>
            <a:ext cx="1034184" cy="1613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34" y="1950438"/>
            <a:ext cx="5023002" cy="34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68491" y="2049160"/>
            <a:ext cx="557229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u="sng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Sua parte elétrica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possui todas as aplicações necessárias para o funcionamento e utilização dos recursos do ATMEGA. Suas aplicações mais importantes são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Filtragem de alimentação;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Conversão de sinal serial para USB;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3- Regulagem de frequência;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4- Botão Reset;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5- Conectores de sinais de entrada ou saída;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6- Conectores de alimentação;</a:t>
            </a:r>
          </a:p>
        </p:txBody>
      </p:sp>
      <p:sp>
        <p:nvSpPr>
          <p:cNvPr id="18" name="Forma livre 17"/>
          <p:cNvSpPr/>
          <p:nvPr/>
        </p:nvSpPr>
        <p:spPr>
          <a:xfrm>
            <a:off x="6638661" y="2547925"/>
            <a:ext cx="2546281" cy="2624577"/>
          </a:xfrm>
          <a:custGeom>
            <a:avLst/>
            <a:gdLst>
              <a:gd name="connsiteX0" fmla="*/ 0 w 1872867"/>
              <a:gd name="connsiteY0" fmla="*/ 0 h 2677099"/>
              <a:gd name="connsiteX1" fmla="*/ 44067 w 1872867"/>
              <a:gd name="connsiteY1" fmla="*/ 2677099 h 2677099"/>
              <a:gd name="connsiteX2" fmla="*/ 1861850 w 1872867"/>
              <a:gd name="connsiteY2" fmla="*/ 2666082 h 2677099"/>
              <a:gd name="connsiteX3" fmla="*/ 1872867 w 1872867"/>
              <a:gd name="connsiteY3" fmla="*/ 2049138 h 2677099"/>
              <a:gd name="connsiteX4" fmla="*/ 1487277 w 1872867"/>
              <a:gd name="connsiteY4" fmla="*/ 1388126 h 2677099"/>
              <a:gd name="connsiteX5" fmla="*/ 980501 w 1872867"/>
              <a:gd name="connsiteY5" fmla="*/ 1366092 h 2677099"/>
              <a:gd name="connsiteX6" fmla="*/ 958467 w 1872867"/>
              <a:gd name="connsiteY6" fmla="*/ 22034 h 2677099"/>
              <a:gd name="connsiteX7" fmla="*/ 0 w 1872867"/>
              <a:gd name="connsiteY7" fmla="*/ 0 h 267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2867" h="2677099">
                <a:moveTo>
                  <a:pt x="0" y="0"/>
                </a:moveTo>
                <a:lnTo>
                  <a:pt x="44067" y="2677099"/>
                </a:lnTo>
                <a:lnTo>
                  <a:pt x="1861850" y="2666082"/>
                </a:lnTo>
                <a:lnTo>
                  <a:pt x="1872867" y="2049138"/>
                </a:lnTo>
                <a:lnTo>
                  <a:pt x="1487277" y="1388126"/>
                </a:lnTo>
                <a:lnTo>
                  <a:pt x="980501" y="1366092"/>
                </a:lnTo>
                <a:lnTo>
                  <a:pt x="958467" y="22034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6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34" y="1950438"/>
            <a:ext cx="5023002" cy="34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68491" y="2049160"/>
            <a:ext cx="557229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u="sng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Sua parte elétrica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possui todas as aplicações necessárias para o funcionamento e utilização dos recursos do ATMEGA. Suas aplicações mais importantes são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Filtragem de alimentação;</a:t>
            </a:r>
          </a:p>
          <a:p>
            <a:pPr algn="ctr"/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Conversão de sinal serial para USB;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3- Regulagem de frequência;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4- Botão Reset;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5- Conectores de sinais de entrada ou saída;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6- Conectores de alimentação;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064605" y="2879678"/>
            <a:ext cx="1327417" cy="10450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68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34" y="1950438"/>
            <a:ext cx="5023002" cy="34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68491" y="2049160"/>
            <a:ext cx="557229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u="sng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Sua parte elétrica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possui todas as aplicações necessárias para o funcionamento e utilização dos recursos do ATMEGA. Suas aplicações mais importantes são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Filtragem de alimentação;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Conversão de sinal serial para USB;</a:t>
            </a:r>
          </a:p>
          <a:p>
            <a:pPr algn="ctr"/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3- Regulagem de frequência;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4- Botão Reset;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5- Conectores de sinais de entrada ou saída;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6- Conectores de alimentação;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9732956" y="3652116"/>
            <a:ext cx="454983" cy="303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73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34" y="1950438"/>
            <a:ext cx="5023002" cy="34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68491" y="2049160"/>
            <a:ext cx="557229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u="sng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Sua parte elétrica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possui todas as aplicações necessárias para o funcionamento e utilização dos recursos do ATMEGA. Suas aplicações mais importantes são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Filtragem de alimentação;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Conversão de sinal serial para USB;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3- Regulagem de frequência;</a:t>
            </a:r>
          </a:p>
          <a:p>
            <a:pPr algn="ctr"/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4- Botão Reset;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5- Conectores de sinais de entrada ou saída;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6- Conectores de alimentação;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7415653" y="1950438"/>
            <a:ext cx="594360" cy="519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4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Usando</a:t>
            </a: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Arduino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 for Jason 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 smtClean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54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34" y="1950438"/>
            <a:ext cx="5023002" cy="34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68491" y="2049160"/>
            <a:ext cx="557229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u="sng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Sua parte elétrica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possui todas as aplicações necessárias para o funcionamento e utilização dos recursos do ATMEGA. Suas aplicações mais importantes são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Filtragem de alimentação;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Conversão de sinal serial para USB;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3- Regulagem de frequência;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4- Botão Reset;</a:t>
            </a:r>
          </a:p>
          <a:p>
            <a:pPr algn="ctr"/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5- Conectores de sinais de entrada ou saída;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6- Conectores de alimentação;</a:t>
            </a:r>
          </a:p>
        </p:txBody>
      </p:sp>
      <p:sp>
        <p:nvSpPr>
          <p:cNvPr id="4" name="Retângulo 3"/>
          <p:cNvSpPr/>
          <p:nvPr/>
        </p:nvSpPr>
        <p:spPr>
          <a:xfrm>
            <a:off x="8804910" y="1889773"/>
            <a:ext cx="3023498" cy="747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413242" y="4693401"/>
            <a:ext cx="1331794" cy="7891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3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34" y="1950438"/>
            <a:ext cx="5023002" cy="347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68491" y="2049160"/>
            <a:ext cx="557229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u="sng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Sua parte elétrica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possui todas as aplicações necessárias para o funcionamento e utilização dos recursos do ATMEGA. Suas aplicações mais importantes são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Filtragem de alimentação;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Conversão de sinal serial para USB;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3- Regulagem de frequência;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4- Botão Reset;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5- Conectores de sinais de entrada ou saída;</a:t>
            </a:r>
          </a:p>
          <a:p>
            <a:pPr algn="ctr"/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6- Conectores de </a:t>
            </a:r>
            <a:r>
              <a:rPr lang="pt-BR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alimentação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804910" y="5172502"/>
            <a:ext cx="1608332" cy="3100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1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SOFTWARE DO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89998" y="2763394"/>
            <a:ext cx="40957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u="sng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Seu software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conhecido como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Arduino IDE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é baseado na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linguagem C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2050" name="Picture 2" descr="https://cdn.sparkfun.com/assets/learn_tutorials/3/4/9/Arduino_templ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3" y="1057954"/>
            <a:ext cx="4094075" cy="50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6528048" y="2068181"/>
            <a:ext cx="2851740" cy="2024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8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1077373" y="2182768"/>
            <a:ext cx="409571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Este possui duas funções obrigatórias: </a:t>
            </a:r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1-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setup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configura funcionalidades de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pré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-iniciação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2-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loop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repetição infinita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código escrito;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https://cdn.sparkfun.com/assets/learn_tutorials/3/4/9/Arduino_templ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3" y="1052736"/>
            <a:ext cx="3878051" cy="50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SOFTWARE DO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4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800670" y="1907865"/>
            <a:ext cx="4629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Codificando...</a:t>
            </a:r>
          </a:p>
        </p:txBody>
      </p:sp>
      <p:sp>
        <p:nvSpPr>
          <p:cNvPr id="6" name="Retângulo 5"/>
          <p:cNvSpPr/>
          <p:nvPr/>
        </p:nvSpPr>
        <p:spPr>
          <a:xfrm>
            <a:off x="800671" y="2431086"/>
            <a:ext cx="4095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Escreva o seguinte código: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980729"/>
            <a:ext cx="4320480" cy="519672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CRIANDO UM PROJETO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30" y="1001708"/>
            <a:ext cx="4232051" cy="509035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41616" y="1894220"/>
            <a:ext cx="4629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Compilando...</a:t>
            </a:r>
          </a:p>
        </p:txBody>
      </p:sp>
      <p:sp>
        <p:nvSpPr>
          <p:cNvPr id="6" name="Retângulo 5"/>
          <p:cNvSpPr/>
          <p:nvPr/>
        </p:nvSpPr>
        <p:spPr>
          <a:xfrm>
            <a:off x="841617" y="2417441"/>
            <a:ext cx="409571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Compile no botão destacado. Este botão irá verificar se o programa contém </a:t>
            </a:r>
            <a:r>
              <a:rPr lang="pt-BR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erros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sintaxe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5986778" y="1444225"/>
            <a:ext cx="360040" cy="2949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de cantos arredondados 3"/>
          <p:cNvSpPr/>
          <p:nvPr/>
        </p:nvSpPr>
        <p:spPr>
          <a:xfrm>
            <a:off x="5973130" y="4941168"/>
            <a:ext cx="986967" cy="2880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baixo 8"/>
          <p:cNvSpPr/>
          <p:nvPr/>
        </p:nvSpPr>
        <p:spPr>
          <a:xfrm>
            <a:off x="9120336" y="4221088"/>
            <a:ext cx="216024" cy="5760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CRIANDO UM PROJETO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2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991737" y="1716795"/>
            <a:ext cx="4629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Compilando...</a:t>
            </a:r>
          </a:p>
        </p:txBody>
      </p:sp>
      <p:sp>
        <p:nvSpPr>
          <p:cNvPr id="6" name="Retângulo 5"/>
          <p:cNvSpPr/>
          <p:nvPr/>
        </p:nvSpPr>
        <p:spPr>
          <a:xfrm>
            <a:off x="991738" y="2240016"/>
            <a:ext cx="40957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Erros de compilação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são exibidos na área inferior da IDE do </a:t>
            </a:r>
            <a:r>
              <a:rPr lang="pt-BR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Arduino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indicando 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causa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problema. No exemplo abaixo, foi identificado a falta de ponto e vírgula como erro;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052737"/>
            <a:ext cx="3948587" cy="5066771"/>
          </a:xfrm>
          <a:prstGeom prst="rect">
            <a:avLst/>
          </a:prstGeom>
        </p:spPr>
      </p:pic>
      <p:sp>
        <p:nvSpPr>
          <p:cNvPr id="9" name="Retângulo de cantos arredondados 8"/>
          <p:cNvSpPr/>
          <p:nvPr/>
        </p:nvSpPr>
        <p:spPr>
          <a:xfrm>
            <a:off x="6023993" y="5085184"/>
            <a:ext cx="1328203" cy="432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CRIANDO UM PROJETO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92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814316" y="2467422"/>
            <a:ext cx="4629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Ajustar...</a:t>
            </a:r>
          </a:p>
        </p:txBody>
      </p:sp>
      <p:sp>
        <p:nvSpPr>
          <p:cNvPr id="6" name="Retângulo 5"/>
          <p:cNvSpPr/>
          <p:nvPr/>
        </p:nvSpPr>
        <p:spPr>
          <a:xfrm>
            <a:off x="814317" y="2990642"/>
            <a:ext cx="40957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Agora verifique se seu software entregará o programa ao Arduino correto. Primeiramente, vá em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Tools-&gt;Board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escolha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versão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 placa utilizada;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65" y="1484785"/>
            <a:ext cx="4849569" cy="452911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CRIANDO UM PROJETO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609600" y="1798683"/>
            <a:ext cx="4629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Ajustar...</a:t>
            </a:r>
          </a:p>
        </p:txBody>
      </p:sp>
      <p:sp>
        <p:nvSpPr>
          <p:cNvPr id="6" name="Retângulo 5"/>
          <p:cNvSpPr/>
          <p:nvPr/>
        </p:nvSpPr>
        <p:spPr>
          <a:xfrm>
            <a:off x="1409206" y="2446755"/>
            <a:ext cx="27037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Depois, vá em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Tools-&gt;Serial Port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escolha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porta COM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 o computador está utilizando para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estabelecer a comunicação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 o Arduino;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196752"/>
            <a:ext cx="4092756" cy="489654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CRIANDO UM PROJETO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56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411650" y="1551853"/>
            <a:ext cx="38735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Ajustar...</a:t>
            </a:r>
          </a:p>
        </p:txBody>
      </p:sp>
      <p:sp>
        <p:nvSpPr>
          <p:cNvPr id="6" name="Retângulo 5"/>
          <p:cNvSpPr/>
          <p:nvPr/>
        </p:nvSpPr>
        <p:spPr>
          <a:xfrm>
            <a:off x="782516" y="2172920"/>
            <a:ext cx="31318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caso de não conhecer a porta de comunicação, vá na barra de pesquisa do Windows e digite “</a:t>
            </a:r>
            <a:r>
              <a:rPr lang="pt-BR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gerenciador de dispositivos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ou apenas realize o atalho       + “</a:t>
            </a:r>
            <a:r>
              <a:rPr lang="pt-BR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pause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clique em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portas (COM e LPT)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certifique-se do local do driver do Arduino;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http://vignette4.wikia.nocookie.net/uncyclopedia/images/b/bb/Xplogo.jpg/revision/latest?cb=201403311641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470" y="3856110"/>
            <a:ext cx="352453" cy="3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87" y="1484784"/>
            <a:ext cx="5640959" cy="410445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CRIANDO UM PROJETO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5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u="sng" dirty="0" err="1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u="sng" dirty="0" smtClean="0">
              <a:ln w="3175">
                <a:solidFill>
                  <a:schemeClr val="tx1"/>
                </a:solidFill>
              </a:ln>
              <a:solidFill>
                <a:srgbClr val="FFFF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Usando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Arduino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ARGO for Jason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1524000" y="1484784"/>
            <a:ext cx="46291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Carregar...</a:t>
            </a:r>
          </a:p>
        </p:txBody>
      </p:sp>
      <p:sp>
        <p:nvSpPr>
          <p:cNvPr id="6" name="Retângulo 5"/>
          <p:cNvSpPr/>
          <p:nvPr/>
        </p:nvSpPr>
        <p:spPr>
          <a:xfrm>
            <a:off x="1524001" y="2008004"/>
            <a:ext cx="409571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 a sintaxe esteja correta, clique no botão destacado para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carregar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programa para a memória do Arduino. </a:t>
            </a:r>
            <a:r>
              <a:rPr lang="pt-BR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Erros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durante o carregamento do programa na placa também são indicados no campo de status;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2736"/>
            <a:ext cx="3962936" cy="5085184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6269393" y="1337328"/>
            <a:ext cx="360040" cy="2949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6135950" y="5157192"/>
            <a:ext cx="986967" cy="28803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 para baixo 3"/>
          <p:cNvSpPr/>
          <p:nvPr/>
        </p:nvSpPr>
        <p:spPr>
          <a:xfrm>
            <a:off x="9120336" y="4437112"/>
            <a:ext cx="216024" cy="5760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CRIANDO UM PROJETO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1642810" y="1870700"/>
            <a:ext cx="40957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 função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setup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 programador </a:t>
            </a:r>
            <a:r>
              <a:rPr lang="pt-BR" sz="2200" b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configura parâmetros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necessários para iniciar a rotina de loop. Por exemplo, os pinos de comando devem ser definidas como entrada ou saida de dados para que o ATMEGA saiba se deve escrever ou ler informações;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810" y="2174115"/>
            <a:ext cx="3855911" cy="216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tângulo 5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PROGRAMANDO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1847529" y="2594035"/>
            <a:ext cx="409571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 função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loop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 programador faz rotinas de </a:t>
            </a:r>
            <a:r>
              <a:rPr lang="pt-BR" sz="2200" b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execuções infinitas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ou seja, ao chegar no final da rotina, o sistema volta ao início da função loop;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125" y="2331117"/>
            <a:ext cx="2910509" cy="21686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PROGRAMANDO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7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974072" y="1938942"/>
            <a:ext cx="504056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Algumas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na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programação de microcontroladores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são essenciais para realizar o acionamento e leitura de pinos, comunicações entre dispositivos, etc. Por exemplo, o arduino permite a </a:t>
            </a:r>
            <a:r>
              <a:rPr lang="pt-BR" sz="2200" b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escrita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a </a:t>
            </a:r>
            <a:r>
              <a:rPr lang="pt-BR" sz="2200" b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a </a:t>
            </a:r>
            <a:r>
              <a:rPr lang="pt-BR" sz="2200" b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leitura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analógica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Por isso, existem os comandos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digitalWrite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(pino,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valor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digitalRead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(pino) e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analogRead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(pino);</a:t>
            </a: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586" y="2503404"/>
            <a:ext cx="3476621" cy="17708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PROGRAMANDO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14760" y="1911645"/>
            <a:ext cx="50405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Criando </a:t>
            </a:r>
            <a:r>
              <a:rPr lang="pt-BR" sz="2200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funções ...</a:t>
            </a:r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PROGRAMANDO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556" y="2897388"/>
            <a:ext cx="3749164" cy="194558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934556" y="1911645"/>
            <a:ext cx="2784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procedimentos</a:t>
            </a:r>
            <a:endParaRPr lang="en-US" sz="22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40" y="2897388"/>
            <a:ext cx="5494498" cy="243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http://fritzing.org/media/fritzing-repo/projects/s/simple-blink-for-arduino-uno/images/SimpleBlink_for_ArduinoUn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24" y="1378712"/>
            <a:ext cx="2943225" cy="4219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23" y="1072310"/>
            <a:ext cx="3646061" cy="503323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PROJETO BLINK LED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20" y="1571869"/>
            <a:ext cx="4102296" cy="3888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75" y="1130177"/>
            <a:ext cx="3954018" cy="477181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PROJETO LÂMPADA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8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PROJETO LÂMPADA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72" y="1477763"/>
            <a:ext cx="6876256" cy="41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0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PROJETO LM35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20" y="1396759"/>
            <a:ext cx="3556308" cy="43895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30" y="1050878"/>
            <a:ext cx="3492145" cy="506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51200" y="102954"/>
            <a:ext cx="9029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ARDUINO: PROJETO LDR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9862" y="1880425"/>
            <a:ext cx="2880319" cy="37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42" y="1078172"/>
            <a:ext cx="4249146" cy="50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AGENTE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-358153" y="1561775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Agente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32930" y="2558677"/>
            <a:ext cx="546095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Conforme 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Wooldridge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2000], agentes são componentes </a:t>
            </a:r>
            <a:r>
              <a:rPr lang="pt-BR" sz="2400" b="1" dirty="0" smtClean="0">
                <a:solidFill>
                  <a:schemeClr val="tx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autônomos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sz="24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cognitivos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originados da </a:t>
            </a:r>
            <a:r>
              <a:rPr lang="pt-BR" i="1" u="sng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inteligência artificial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situados em um </a:t>
            </a:r>
            <a:r>
              <a:rPr lang="pt-BR" sz="2400" b="1" dirty="0" smtClean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possuem uma biblioteca de </a:t>
            </a:r>
            <a:r>
              <a:rPr lang="pt-BR" sz="2400" b="1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planos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 possíveis </a:t>
            </a:r>
            <a:r>
              <a:rPr lang="pt-BR" sz="2400" b="1" dirty="0" smtClean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ações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resposta aos estímulos </a:t>
            </a:r>
            <a:r>
              <a:rPr lang="pt-BR" sz="2400" b="1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percebidos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com a finalidade de atingir seus </a:t>
            </a:r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projeto e modificar o ambiente em que estão inseridos.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715" y="2356780"/>
            <a:ext cx="5215998" cy="270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3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Usando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Arduino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en-US" sz="3200" u="sng" dirty="0" err="1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A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ARGO for Jason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36009" y="1754886"/>
            <a:ext cx="914400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 protocol para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troca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mensagens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endParaRPr lang="en-US" sz="2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ntre hardware e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linguagens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programação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alto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nível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  <a:endParaRPr lang="pt-BR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Dupla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biblioteca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comunicação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serial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lvl="1"/>
            <a:r>
              <a:rPr lang="en-US" sz="20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Provê</a:t>
            </a:r>
            <a:r>
              <a:rPr lang="en-US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detecção</a:t>
            </a:r>
            <a:r>
              <a:rPr lang="en-US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0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erros</a:t>
            </a:r>
            <a:r>
              <a:rPr lang="en-US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FORMATO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67" y="1915155"/>
            <a:ext cx="7264629" cy="31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0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" y="2179886"/>
            <a:ext cx="12192000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10" name="Retângulo 9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2" name="Fluxograma: Decisão 11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3" name="Retângulo 12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5" name="Fluxograma: Decisão 14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7" name="Retângulo 16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9" name="Conector de seta reta 18"/>
          <p:cNvCxnSpPr>
            <a:stCxn id="17" idx="3"/>
            <a:endCxn id="8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7" idx="3"/>
            <a:endCxn id="9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8" idx="3"/>
            <a:endCxn id="7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1" idx="2"/>
            <a:endCxn id="12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4" idx="2"/>
            <a:endCxn id="15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4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5" idx="3"/>
            <a:endCxn id="16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9" idx="3"/>
            <a:endCxn id="10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16" idx="3"/>
            <a:endCxn id="18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2" idx="1"/>
            <a:endCxn id="13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85"/>
          <p:cNvCxnSpPr>
            <a:stCxn id="10" idx="3"/>
            <a:endCxn id="11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85"/>
          <p:cNvCxnSpPr>
            <a:stCxn id="15" idx="1"/>
            <a:endCxn id="13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3" name="Conector de seta reta 85"/>
          <p:cNvCxnSpPr>
            <a:stCxn id="13" idx="1"/>
            <a:endCxn id="32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85"/>
          <p:cNvCxnSpPr>
            <a:stCxn id="18" idx="0"/>
            <a:endCxn id="32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9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" y="2179886"/>
            <a:ext cx="12192000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10" name="Retângulo 9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2" name="Fluxograma: Decisão 11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3" name="Retângulo 12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5" name="Fluxograma: Decisão 14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7" name="Retângulo 16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9" name="Conector de seta reta 18"/>
          <p:cNvCxnSpPr>
            <a:stCxn id="17" idx="3"/>
            <a:endCxn id="8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7" idx="3"/>
            <a:endCxn id="9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8" idx="3"/>
            <a:endCxn id="7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1" idx="2"/>
            <a:endCxn id="12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4" idx="2"/>
            <a:endCxn id="15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4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5" idx="3"/>
            <a:endCxn id="16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9" idx="3"/>
            <a:endCxn id="10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16" idx="3"/>
            <a:endCxn id="18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2" idx="1"/>
            <a:endCxn id="13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85"/>
          <p:cNvCxnSpPr>
            <a:stCxn id="10" idx="3"/>
            <a:endCxn id="11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85"/>
          <p:cNvCxnSpPr>
            <a:stCxn id="15" idx="1"/>
            <a:endCxn id="13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3" name="Conector de seta reta 85"/>
          <p:cNvCxnSpPr>
            <a:stCxn id="13" idx="1"/>
            <a:endCxn id="32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85"/>
          <p:cNvCxnSpPr>
            <a:stCxn id="18" idx="0"/>
            <a:endCxn id="32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5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10" name="Retângulo 9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2" name="Fluxograma: Decisão 11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3" name="Retângulo 12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5" name="Fluxograma: Decisão 14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7" name="Retângulo 16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9" name="Conector de seta reta 18"/>
          <p:cNvCxnSpPr>
            <a:stCxn id="17" idx="3"/>
            <a:endCxn id="8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7" idx="3"/>
            <a:endCxn id="9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8" idx="3"/>
            <a:endCxn id="7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1" idx="2"/>
            <a:endCxn id="12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4" idx="2"/>
            <a:endCxn id="15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4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5" idx="3"/>
            <a:endCxn id="16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9" idx="3"/>
            <a:endCxn id="10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16" idx="3"/>
            <a:endCxn id="18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2" idx="1"/>
            <a:endCxn id="13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85"/>
          <p:cNvCxnSpPr>
            <a:stCxn id="10" idx="3"/>
            <a:endCxn id="11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85"/>
          <p:cNvCxnSpPr>
            <a:stCxn id="15" idx="1"/>
            <a:endCxn id="13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3" name="Conector de seta reta 85"/>
          <p:cNvCxnSpPr>
            <a:stCxn id="13" idx="1"/>
            <a:endCxn id="32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85"/>
          <p:cNvCxnSpPr>
            <a:stCxn id="18" idx="0"/>
            <a:endCxn id="32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9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10" name="Retângulo 9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2" name="Fluxograma: Decisão 11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3" name="Retângulo 12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5" name="Fluxograma: Decisão 14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7" name="Retângulo 16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9" name="Conector de seta reta 18"/>
          <p:cNvCxnSpPr>
            <a:stCxn id="17" idx="3"/>
            <a:endCxn id="8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7" idx="3"/>
            <a:endCxn id="9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8" idx="3"/>
            <a:endCxn id="7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1" idx="2"/>
            <a:endCxn id="12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4" idx="2"/>
            <a:endCxn id="15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4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5" idx="3"/>
            <a:endCxn id="16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9" idx="3"/>
            <a:endCxn id="10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16" idx="3"/>
            <a:endCxn id="18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2" idx="1"/>
            <a:endCxn id="13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85"/>
          <p:cNvCxnSpPr>
            <a:stCxn id="10" idx="3"/>
            <a:endCxn id="11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85"/>
          <p:cNvCxnSpPr>
            <a:stCxn id="15" idx="1"/>
            <a:endCxn id="13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3" name="Conector de seta reta 85"/>
          <p:cNvCxnSpPr>
            <a:stCxn id="13" idx="1"/>
            <a:endCxn id="32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85"/>
          <p:cNvCxnSpPr>
            <a:stCxn id="18" idx="0"/>
            <a:endCxn id="32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1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10" name="Retângulo 9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2" name="Fluxograma: Decisão 11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3" name="Retângulo 12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5" name="Fluxograma: Decisão 14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7" name="Retângulo 16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9" name="Conector de seta reta 18"/>
          <p:cNvCxnSpPr>
            <a:stCxn id="17" idx="3"/>
            <a:endCxn id="8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7" idx="3"/>
            <a:endCxn id="9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8" idx="3"/>
            <a:endCxn id="7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1" idx="2"/>
            <a:endCxn id="12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4" idx="2"/>
            <a:endCxn id="15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4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5" idx="3"/>
            <a:endCxn id="16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9" idx="3"/>
            <a:endCxn id="10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16" idx="3"/>
            <a:endCxn id="18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2" idx="1"/>
            <a:endCxn id="13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85"/>
          <p:cNvCxnSpPr>
            <a:stCxn id="10" idx="3"/>
            <a:endCxn id="11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85"/>
          <p:cNvCxnSpPr>
            <a:stCxn id="15" idx="1"/>
            <a:endCxn id="13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3" name="Conector de seta reta 85"/>
          <p:cNvCxnSpPr>
            <a:stCxn id="13" idx="1"/>
            <a:endCxn id="32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85"/>
          <p:cNvCxnSpPr>
            <a:stCxn id="18" idx="0"/>
            <a:endCxn id="32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1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10" name="Retângulo 9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2" name="Fluxograma: Decisão 11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3" name="Retângulo 12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5" name="Fluxograma: Decisão 14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7" name="Retângulo 16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9" name="Conector de seta reta 18"/>
          <p:cNvCxnSpPr>
            <a:stCxn id="17" idx="3"/>
            <a:endCxn id="8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7" idx="3"/>
            <a:endCxn id="9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8" idx="3"/>
            <a:endCxn id="7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1" idx="2"/>
            <a:endCxn id="12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4" idx="2"/>
            <a:endCxn id="15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4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5" idx="3"/>
            <a:endCxn id="16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9" idx="3"/>
            <a:endCxn id="10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16" idx="3"/>
            <a:endCxn id="18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2" idx="1"/>
            <a:endCxn id="13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85"/>
          <p:cNvCxnSpPr>
            <a:stCxn id="10" idx="3"/>
            <a:endCxn id="11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85"/>
          <p:cNvCxnSpPr>
            <a:stCxn id="15" idx="1"/>
            <a:endCxn id="13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3" name="Conector de seta reta 85"/>
          <p:cNvCxnSpPr>
            <a:stCxn id="13" idx="1"/>
            <a:endCxn id="32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85"/>
          <p:cNvCxnSpPr>
            <a:stCxn id="18" idx="0"/>
            <a:endCxn id="32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67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10" name="Retângulo 9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2" name="Fluxograma: Decisão 11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3" name="Retângulo 12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5" name="Fluxograma: Decisão 14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7" name="Retângulo 16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9" name="Conector de seta reta 18"/>
          <p:cNvCxnSpPr>
            <a:stCxn id="17" idx="3"/>
            <a:endCxn id="8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7" idx="3"/>
            <a:endCxn id="9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8" idx="3"/>
            <a:endCxn id="7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1" idx="2"/>
            <a:endCxn id="12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4" idx="2"/>
            <a:endCxn id="15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2" idx="2"/>
            <a:endCxn id="14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5" idx="3"/>
            <a:endCxn id="16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>
            <a:stCxn id="9" idx="3"/>
            <a:endCxn id="10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16" idx="3"/>
            <a:endCxn id="18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2" idx="1"/>
            <a:endCxn id="13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85"/>
          <p:cNvCxnSpPr>
            <a:stCxn id="10" idx="3"/>
            <a:endCxn id="11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85"/>
          <p:cNvCxnSpPr>
            <a:stCxn id="15" idx="1"/>
            <a:endCxn id="13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3" name="Conector de seta reta 85"/>
          <p:cNvCxnSpPr>
            <a:stCxn id="13" idx="1"/>
            <a:endCxn id="32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85"/>
          <p:cNvCxnSpPr>
            <a:stCxn id="18" idx="0"/>
            <a:endCxn id="32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 34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04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SMA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207567" y="1687006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Sistemas </a:t>
            </a:r>
            <a:r>
              <a:rPr lang="pt-BR" sz="28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Multi-Agentes</a:t>
            </a:r>
            <a:r>
              <a:rPr lang="pt-BR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(SMA)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65299" y="2785041"/>
            <a:ext cx="946139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SMA contem um quantitativo de agentes que se </a:t>
            </a:r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comunicam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 si e podem </a:t>
            </a:r>
            <a:r>
              <a:rPr lang="pt-BR" sz="24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agir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determinado </a:t>
            </a:r>
            <a:r>
              <a:rPr lang="pt-BR" sz="2400" b="1" dirty="0" smtClean="0">
                <a:solidFill>
                  <a:schemeClr val="accent3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Diferentes agentes possuem esferas de influência onde terão controle sobre o que será </a:t>
            </a:r>
            <a:r>
              <a:rPr lang="pt-BR" sz="2400" b="1" dirty="0" smtClean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percebido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ambiente e que podem coincidir em alguns casos. </a:t>
            </a:r>
          </a:p>
          <a:p>
            <a:pPr algn="ctr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agentes ainda podem estar agrupados em </a:t>
            </a:r>
            <a:r>
              <a:rPr lang="pt-BR" sz="24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organizações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 a finalidade de atingir 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metas comuns. 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Wooldridge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2009].</a:t>
            </a:r>
          </a:p>
        </p:txBody>
      </p:sp>
    </p:spTree>
    <p:extLst>
      <p:ext uri="{BB962C8B-B14F-4D97-AF65-F5344CB8AC3E}">
        <p14:creationId xmlns:p14="http://schemas.microsoft.com/office/powerpoint/2010/main" val="333811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6" name="Retângulo 5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0" name="Fluxograma: Decisão 9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2" name="Retângulo 11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3" name="Fluxograma: Decisão 12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5" name="Retângulo 14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7" name="Conector de seta reta 16"/>
          <p:cNvCxnSpPr>
            <a:stCxn id="15" idx="3"/>
            <a:endCxn id="6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3"/>
            <a:endCxn id="7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3"/>
            <a:endCxn id="5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9" idx="2"/>
            <a:endCxn id="10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12" idx="2"/>
            <a:endCxn id="13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0" idx="2"/>
            <a:endCxn id="12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3" idx="3"/>
            <a:endCxn id="14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7" idx="3"/>
            <a:endCxn id="8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4" idx="3"/>
            <a:endCxn id="16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85"/>
          <p:cNvCxnSpPr>
            <a:stCxn id="10" idx="1"/>
            <a:endCxn id="11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85"/>
          <p:cNvCxnSpPr>
            <a:stCxn id="8" idx="3"/>
            <a:endCxn id="9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3" idx="1"/>
            <a:endCxn id="11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1" name="Conector de seta reta 85"/>
          <p:cNvCxnSpPr>
            <a:stCxn id="11" idx="1"/>
            <a:endCxn id="30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85"/>
          <p:cNvCxnSpPr>
            <a:stCxn id="16" idx="0"/>
            <a:endCxn id="30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0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6" name="Retângulo 5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0" name="Fluxograma: Decisão 9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2" name="Retângulo 11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3" name="Fluxograma: Decisão 12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5" name="Retângulo 14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7" name="Conector de seta reta 16"/>
          <p:cNvCxnSpPr>
            <a:stCxn id="15" idx="3"/>
            <a:endCxn id="6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3"/>
            <a:endCxn id="7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3"/>
            <a:endCxn id="5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9" idx="2"/>
            <a:endCxn id="10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12" idx="2"/>
            <a:endCxn id="13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0" idx="2"/>
            <a:endCxn id="12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3" idx="3"/>
            <a:endCxn id="14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7" idx="3"/>
            <a:endCxn id="8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4" idx="3"/>
            <a:endCxn id="16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85"/>
          <p:cNvCxnSpPr>
            <a:stCxn id="10" idx="1"/>
            <a:endCxn id="11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85"/>
          <p:cNvCxnSpPr>
            <a:stCxn id="8" idx="3"/>
            <a:endCxn id="9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3" idx="1"/>
            <a:endCxn id="11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1" name="Conector de seta reta 85"/>
          <p:cNvCxnSpPr>
            <a:stCxn id="11" idx="1"/>
            <a:endCxn id="30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85"/>
          <p:cNvCxnSpPr>
            <a:stCxn id="16" idx="0"/>
            <a:endCxn id="30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2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6" name="Retângulo 5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0" name="Fluxograma: Decisão 9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2" name="Retângulo 11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3" name="Fluxograma: Decisão 12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5" name="Retângulo 14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7" name="Conector de seta reta 16"/>
          <p:cNvCxnSpPr>
            <a:stCxn id="15" idx="3"/>
            <a:endCxn id="6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3"/>
            <a:endCxn id="7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3"/>
            <a:endCxn id="5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9" idx="2"/>
            <a:endCxn id="10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12" idx="2"/>
            <a:endCxn id="13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0" idx="2"/>
            <a:endCxn id="12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3" idx="3"/>
            <a:endCxn id="14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7" idx="3"/>
            <a:endCxn id="8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4" idx="3"/>
            <a:endCxn id="16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85"/>
          <p:cNvCxnSpPr>
            <a:stCxn id="10" idx="1"/>
            <a:endCxn id="11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85"/>
          <p:cNvCxnSpPr>
            <a:stCxn id="8" idx="3"/>
            <a:endCxn id="9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3" idx="1"/>
            <a:endCxn id="11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1" name="Conector de seta reta 85"/>
          <p:cNvCxnSpPr>
            <a:stCxn id="11" idx="1"/>
            <a:endCxn id="30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85"/>
          <p:cNvCxnSpPr>
            <a:stCxn id="16" idx="0"/>
            <a:endCxn id="30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3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6" name="Retângulo 5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0" name="Fluxograma: Decisão 9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2" name="Retângulo 11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3" name="Fluxograma: Decisão 12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5" name="Retângulo 14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7" name="Conector de seta reta 16"/>
          <p:cNvCxnSpPr>
            <a:stCxn id="15" idx="3"/>
            <a:endCxn id="6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3"/>
            <a:endCxn id="7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3"/>
            <a:endCxn id="5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9" idx="2"/>
            <a:endCxn id="10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12" idx="2"/>
            <a:endCxn id="13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0" idx="2"/>
            <a:endCxn id="12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3" idx="3"/>
            <a:endCxn id="14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7" idx="3"/>
            <a:endCxn id="8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4" idx="3"/>
            <a:endCxn id="16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85"/>
          <p:cNvCxnSpPr>
            <a:stCxn id="10" idx="1"/>
            <a:endCxn id="11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85"/>
          <p:cNvCxnSpPr>
            <a:stCxn id="8" idx="3"/>
            <a:endCxn id="9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3" idx="1"/>
            <a:endCxn id="11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1" name="Conector de seta reta 85"/>
          <p:cNvCxnSpPr>
            <a:stCxn id="11" idx="1"/>
            <a:endCxn id="30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85"/>
          <p:cNvCxnSpPr>
            <a:stCxn id="16" idx="0"/>
            <a:endCxn id="30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5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/>
          <p:cNvSpPr/>
          <p:nvPr/>
        </p:nvSpPr>
        <p:spPr>
          <a:xfrm>
            <a:off x="0" y="2179885"/>
            <a:ext cx="12191997" cy="4139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RECEIVER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0" y="923742"/>
            <a:ext cx="12192000" cy="11508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r>
              <a:rPr lang="pt-BR" b="1" dirty="0">
                <a:latin typeface="+mj-lt"/>
                <a:cs typeface="Arial" pitchFamily="34" charset="0"/>
              </a:rPr>
              <a:t>SENDER</a:t>
            </a:r>
            <a:endParaRPr lang="pt-BR" sz="1400" b="1" dirty="0">
              <a:latin typeface="+mj-lt"/>
              <a:cs typeface="Arial" pitchFamily="34" charset="0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Retângulo 4"/>
          <p:cNvSpPr/>
          <p:nvPr/>
        </p:nvSpPr>
        <p:spPr bwMode="auto">
          <a:xfrm>
            <a:off x="5639517" y="1257902"/>
            <a:ext cx="107615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 the preamble</a:t>
            </a:r>
          </a:p>
        </p:txBody>
      </p:sp>
      <p:sp>
        <p:nvSpPr>
          <p:cNvPr id="6" name="Retângulo 5"/>
          <p:cNvSpPr/>
          <p:nvPr/>
        </p:nvSpPr>
        <p:spPr bwMode="auto">
          <a:xfrm>
            <a:off x="3655443" y="1150179"/>
            <a:ext cx="1387423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Calculate the size of the content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7305139" y="1257902"/>
            <a:ext cx="1256583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Mount the message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9294961" y="1257902"/>
            <a:ext cx="1127187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 the message</a:t>
            </a:r>
          </a:p>
        </p:txBody>
      </p:sp>
      <p:sp>
        <p:nvSpPr>
          <p:cNvPr id="9" name="Retângulo 8"/>
          <p:cNvSpPr/>
          <p:nvPr/>
        </p:nvSpPr>
        <p:spPr bwMode="auto">
          <a:xfrm>
            <a:off x="4598598" y="2364556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preamble</a:t>
            </a:r>
          </a:p>
        </p:txBody>
      </p:sp>
      <p:sp>
        <p:nvSpPr>
          <p:cNvPr id="10" name="Fluxograma: Decisão 9"/>
          <p:cNvSpPr/>
          <p:nvPr/>
        </p:nvSpPr>
        <p:spPr bwMode="auto">
          <a:xfrm>
            <a:off x="4598598" y="331669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2281689" y="4325885"/>
            <a:ext cx="1069679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Discard message</a:t>
            </a:r>
          </a:p>
        </p:txBody>
      </p:sp>
      <p:sp>
        <p:nvSpPr>
          <p:cNvPr id="12" name="Retângulo 11"/>
          <p:cNvSpPr/>
          <p:nvPr/>
        </p:nvSpPr>
        <p:spPr bwMode="auto">
          <a:xfrm>
            <a:off x="4598598" y="4325885"/>
            <a:ext cx="1535502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Verify the size of the content</a:t>
            </a:r>
          </a:p>
        </p:txBody>
      </p:sp>
      <p:sp>
        <p:nvSpPr>
          <p:cNvPr id="13" name="Fluxograma: Decisão 12"/>
          <p:cNvSpPr/>
          <p:nvPr/>
        </p:nvSpPr>
        <p:spPr bwMode="auto">
          <a:xfrm>
            <a:off x="4598598" y="5246907"/>
            <a:ext cx="1535503" cy="611386"/>
          </a:xfrm>
          <a:prstGeom prst="flowChartDecision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Ok?</a:t>
            </a:r>
          </a:p>
        </p:txBody>
      </p:sp>
      <p:sp>
        <p:nvSpPr>
          <p:cNvPr id="14" name="Retângulo 13"/>
          <p:cNvSpPr/>
          <p:nvPr/>
        </p:nvSpPr>
        <p:spPr bwMode="auto">
          <a:xfrm>
            <a:off x="6755916" y="5290990"/>
            <a:ext cx="1273120" cy="52322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 the content</a:t>
            </a:r>
          </a:p>
        </p:txBody>
      </p:sp>
      <p:sp>
        <p:nvSpPr>
          <p:cNvPr id="15" name="Retângulo 14"/>
          <p:cNvSpPr/>
          <p:nvPr/>
        </p:nvSpPr>
        <p:spPr bwMode="auto">
          <a:xfrm>
            <a:off x="1695089" y="1150180"/>
            <a:ext cx="1242208" cy="73866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sending a message</a:t>
            </a:r>
          </a:p>
        </p:txBody>
      </p:sp>
      <p:sp>
        <p:nvSpPr>
          <p:cNvPr id="16" name="Retângulo 15"/>
          <p:cNvSpPr/>
          <p:nvPr/>
        </p:nvSpPr>
        <p:spPr bwMode="auto">
          <a:xfrm>
            <a:off x="8668106" y="5183268"/>
            <a:ext cx="1388854" cy="738664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Finish receiving a message</a:t>
            </a:r>
          </a:p>
        </p:txBody>
      </p:sp>
      <p:cxnSp>
        <p:nvCxnSpPr>
          <p:cNvPr id="17" name="Conector de seta reta 16"/>
          <p:cNvCxnSpPr>
            <a:stCxn id="15" idx="3"/>
            <a:endCxn id="6" idx="1"/>
          </p:cNvCxnSpPr>
          <p:nvPr/>
        </p:nvCxnSpPr>
        <p:spPr>
          <a:xfrm flipV="1">
            <a:off x="2937298" y="1519512"/>
            <a:ext cx="718145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3"/>
            <a:endCxn id="7" idx="1"/>
          </p:cNvCxnSpPr>
          <p:nvPr/>
        </p:nvCxnSpPr>
        <p:spPr>
          <a:xfrm>
            <a:off x="6715668" y="1519512"/>
            <a:ext cx="58947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3"/>
            <a:endCxn id="5" idx="1"/>
          </p:cNvCxnSpPr>
          <p:nvPr/>
        </p:nvCxnSpPr>
        <p:spPr>
          <a:xfrm>
            <a:off x="5042865" y="1519512"/>
            <a:ext cx="59665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9" idx="2"/>
            <a:endCxn id="10" idx="0"/>
          </p:cNvCxnSpPr>
          <p:nvPr/>
        </p:nvCxnSpPr>
        <p:spPr>
          <a:xfrm>
            <a:off x="5366349" y="2887777"/>
            <a:ext cx="0" cy="4289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12" idx="2"/>
            <a:endCxn id="13" idx="0"/>
          </p:cNvCxnSpPr>
          <p:nvPr/>
        </p:nvCxnSpPr>
        <p:spPr>
          <a:xfrm>
            <a:off x="5366349" y="4849105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0" idx="2"/>
            <a:endCxn id="12" idx="0"/>
          </p:cNvCxnSpPr>
          <p:nvPr/>
        </p:nvCxnSpPr>
        <p:spPr>
          <a:xfrm>
            <a:off x="5366349" y="3928083"/>
            <a:ext cx="0" cy="397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13" idx="3"/>
            <a:endCxn id="14" idx="1"/>
          </p:cNvCxnSpPr>
          <p:nvPr/>
        </p:nvCxnSpPr>
        <p:spPr>
          <a:xfrm>
            <a:off x="6134100" y="5552600"/>
            <a:ext cx="62181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7" idx="3"/>
            <a:endCxn id="8" idx="1"/>
          </p:cNvCxnSpPr>
          <p:nvPr/>
        </p:nvCxnSpPr>
        <p:spPr>
          <a:xfrm>
            <a:off x="8561722" y="1519512"/>
            <a:ext cx="73323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14" idx="3"/>
            <a:endCxn id="16" idx="1"/>
          </p:cNvCxnSpPr>
          <p:nvPr/>
        </p:nvCxnSpPr>
        <p:spPr>
          <a:xfrm>
            <a:off x="8029036" y="5552600"/>
            <a:ext cx="63907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85"/>
          <p:cNvCxnSpPr>
            <a:stCxn id="10" idx="1"/>
            <a:endCxn id="11" idx="0"/>
          </p:cNvCxnSpPr>
          <p:nvPr/>
        </p:nvCxnSpPr>
        <p:spPr>
          <a:xfrm rot="10800000" flipV="1">
            <a:off x="2816530" y="3622390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85"/>
          <p:cNvCxnSpPr>
            <a:stCxn id="8" idx="3"/>
            <a:endCxn id="9" idx="3"/>
          </p:cNvCxnSpPr>
          <p:nvPr/>
        </p:nvCxnSpPr>
        <p:spPr>
          <a:xfrm flipH="1">
            <a:off x="6134101" y="1519512"/>
            <a:ext cx="4288047" cy="1106654"/>
          </a:xfrm>
          <a:prstGeom prst="bentConnector3">
            <a:avLst>
              <a:gd name="adj1" fmla="val -5331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85"/>
          <p:cNvCxnSpPr>
            <a:stCxn id="13" idx="1"/>
            <a:endCxn id="11" idx="2"/>
          </p:cNvCxnSpPr>
          <p:nvPr/>
        </p:nvCxnSpPr>
        <p:spPr>
          <a:xfrm rot="10800000">
            <a:off x="2816530" y="4849107"/>
            <a:ext cx="1782069" cy="703495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/>
          <p:cNvSpPr/>
          <p:nvPr/>
        </p:nvSpPr>
        <p:spPr bwMode="auto">
          <a:xfrm>
            <a:off x="8725973" y="3712526"/>
            <a:ext cx="1273120" cy="52322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the process</a:t>
            </a:r>
          </a:p>
        </p:txBody>
      </p:sp>
      <p:cxnSp>
        <p:nvCxnSpPr>
          <p:cNvPr id="31" name="Conector de seta reta 85"/>
          <p:cNvCxnSpPr>
            <a:stCxn id="11" idx="1"/>
            <a:endCxn id="30" idx="3"/>
          </p:cNvCxnSpPr>
          <p:nvPr/>
        </p:nvCxnSpPr>
        <p:spPr>
          <a:xfrm rot="10800000" flipH="1">
            <a:off x="2281688" y="3974138"/>
            <a:ext cx="7717405" cy="613359"/>
          </a:xfrm>
          <a:prstGeom prst="bentConnector5">
            <a:avLst>
              <a:gd name="adj1" fmla="val -2962"/>
              <a:gd name="adj2" fmla="val -276290"/>
              <a:gd name="adj3" fmla="val 107433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85"/>
          <p:cNvCxnSpPr>
            <a:stCxn id="16" idx="0"/>
            <a:endCxn id="30" idx="2"/>
          </p:cNvCxnSpPr>
          <p:nvPr/>
        </p:nvCxnSpPr>
        <p:spPr>
          <a:xfrm flipV="1">
            <a:off x="9362533" y="4235746"/>
            <a:ext cx="0" cy="9475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/>
          <p:cNvSpPr/>
          <p:nvPr/>
        </p:nvSpPr>
        <p:spPr>
          <a:xfrm>
            <a:off x="5349023" y="3897192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6096191" y="5210857"/>
            <a:ext cx="576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yes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4159055" y="3291327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4157815" y="520431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4245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MODOS DE OPERAÇÃO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68740" y="1375283"/>
            <a:ext cx="1038026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</a:t>
            </a:r>
            <a:endParaRPr lang="pt-BR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Mensagens somente do hardware para o software</a:t>
            </a:r>
          </a:p>
        </p:txBody>
      </p:sp>
      <p:pic>
        <p:nvPicPr>
          <p:cNvPr id="4" name="Picture 10" descr="Microchip Technology PIC16F887-I/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344" y="3737483"/>
            <a:ext cx="1825924" cy="124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7789440" y="3547783"/>
            <a:ext cx="1617667" cy="1565381"/>
            <a:chOff x="6948264" y="908720"/>
            <a:chExt cx="1224136" cy="1224136"/>
          </a:xfrm>
          <a:solidFill>
            <a:schemeClr val="bg1"/>
          </a:solidFill>
        </p:grpSpPr>
        <p:sp>
          <p:nvSpPr>
            <p:cNvPr id="6" name="Elipse 5"/>
            <p:cNvSpPr/>
            <p:nvPr/>
          </p:nvSpPr>
          <p:spPr>
            <a:xfrm>
              <a:off x="6948264" y="908720"/>
              <a:ext cx="1224136" cy="1224136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7087206" y="1331476"/>
              <a:ext cx="941561" cy="361024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itchFamily="34" charset="0"/>
                  <a:cs typeface="Arial" pitchFamily="34" charset="0"/>
                </a:rPr>
                <a:t>AGENT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CaixaDeTexto 7"/>
          <p:cNvSpPr txBox="1"/>
          <p:nvPr/>
        </p:nvSpPr>
        <p:spPr>
          <a:xfrm>
            <a:off x="4775367" y="3885679"/>
            <a:ext cx="165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send a message in every loop</a:t>
            </a:r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4749461" y="4358296"/>
            <a:ext cx="1872220" cy="2"/>
          </a:xfrm>
          <a:prstGeom prst="straightConnector1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 flipV="1">
            <a:off x="6661967" y="4358297"/>
            <a:ext cx="897147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6549272" y="3885679"/>
            <a:ext cx="112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get when it wants </a:t>
            </a:r>
          </a:p>
        </p:txBody>
      </p:sp>
    </p:spTree>
    <p:extLst>
      <p:ext uri="{BB962C8B-B14F-4D97-AF65-F5344CB8AC3E}">
        <p14:creationId xmlns:p14="http://schemas.microsoft.com/office/powerpoint/2010/main" val="426328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icrochip Technology PIC16F887-I/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344" y="3737483"/>
            <a:ext cx="1825924" cy="124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7789440" y="3547783"/>
            <a:ext cx="1617667" cy="1565381"/>
            <a:chOff x="6948264" y="908720"/>
            <a:chExt cx="1224136" cy="1224136"/>
          </a:xfrm>
          <a:solidFill>
            <a:schemeClr val="bg1"/>
          </a:solidFill>
        </p:grpSpPr>
        <p:sp>
          <p:nvSpPr>
            <p:cNvPr id="6" name="Elipse 5"/>
            <p:cNvSpPr/>
            <p:nvPr/>
          </p:nvSpPr>
          <p:spPr>
            <a:xfrm>
              <a:off x="6948264" y="908720"/>
              <a:ext cx="1224136" cy="1224136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7087206" y="1331476"/>
              <a:ext cx="941561" cy="361024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itchFamily="34" charset="0"/>
                  <a:cs typeface="Arial" pitchFamily="34" charset="0"/>
                </a:rPr>
                <a:t>AGENT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CaixaDeTexto 7"/>
          <p:cNvSpPr txBox="1"/>
          <p:nvPr/>
        </p:nvSpPr>
        <p:spPr>
          <a:xfrm>
            <a:off x="4768985" y="3811389"/>
            <a:ext cx="2551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request a message</a:t>
            </a:r>
          </a:p>
        </p:txBody>
      </p:sp>
      <p:cxnSp>
        <p:nvCxnSpPr>
          <p:cNvPr id="9" name="Conector de seta reta 8"/>
          <p:cNvCxnSpPr/>
          <p:nvPr/>
        </p:nvCxnSpPr>
        <p:spPr>
          <a:xfrm flipH="1" flipV="1">
            <a:off x="4553507" y="4088387"/>
            <a:ext cx="3024801" cy="2"/>
          </a:xfrm>
          <a:prstGeom prst="straightConnector1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4595612" y="4550052"/>
            <a:ext cx="302582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4832653" y="4542777"/>
            <a:ext cx="2551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answer with a message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MODOS DE OPERAÇÃO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68740" y="1375283"/>
            <a:ext cx="1038026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Request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</a:t>
            </a:r>
            <a:endParaRPr lang="pt-BR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software para o hardware;</a:t>
            </a:r>
          </a:p>
          <a:p>
            <a:pPr lvl="1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hardware responde com uma mensagem.</a:t>
            </a:r>
          </a:p>
          <a:p>
            <a:pPr lvl="1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8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icrochip Technology PIC16F887-I/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429" y="3737483"/>
            <a:ext cx="1825924" cy="124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7789440" y="3547783"/>
            <a:ext cx="1617667" cy="1565381"/>
            <a:chOff x="6948264" y="908720"/>
            <a:chExt cx="1224136" cy="1224136"/>
          </a:xfrm>
          <a:solidFill>
            <a:schemeClr val="bg1"/>
          </a:solidFill>
        </p:grpSpPr>
        <p:sp>
          <p:nvSpPr>
            <p:cNvPr id="6" name="Elipse 5"/>
            <p:cNvSpPr/>
            <p:nvPr/>
          </p:nvSpPr>
          <p:spPr>
            <a:xfrm>
              <a:off x="6948264" y="908720"/>
              <a:ext cx="1224136" cy="1224136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7087206" y="1331476"/>
              <a:ext cx="941561" cy="361024"/>
            </a:xfrm>
            <a:prstGeom prst="rect">
              <a:avLst/>
            </a:prstGeom>
            <a:grp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itchFamily="34" charset="0"/>
                  <a:cs typeface="Arial" pitchFamily="34" charset="0"/>
                </a:rPr>
                <a:t>AGENT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CaixaDeTexto 7"/>
          <p:cNvSpPr txBox="1"/>
          <p:nvPr/>
        </p:nvSpPr>
        <p:spPr>
          <a:xfrm>
            <a:off x="6480753" y="3833920"/>
            <a:ext cx="128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send a message</a:t>
            </a:r>
          </a:p>
        </p:txBody>
      </p:sp>
      <p:cxnSp>
        <p:nvCxnSpPr>
          <p:cNvPr id="9" name="Conector de seta reta 8"/>
          <p:cNvCxnSpPr/>
          <p:nvPr/>
        </p:nvCxnSpPr>
        <p:spPr>
          <a:xfrm flipH="1">
            <a:off x="6650381" y="4358296"/>
            <a:ext cx="902948" cy="0"/>
          </a:xfrm>
          <a:prstGeom prst="straightConnector1">
            <a:avLst/>
          </a:prstGeom>
          <a:ln w="28575"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 flipV="1">
            <a:off x="2436963" y="4358298"/>
            <a:ext cx="1706097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2604902" y="3868808"/>
            <a:ext cx="1370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execute a low-level command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MODOS DE OPERAÇÃO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68740" y="1375283"/>
            <a:ext cx="10380260" cy="4724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Send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</a:t>
            </a:r>
            <a:endParaRPr lang="pt-BR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 software para o hardware;</a:t>
            </a:r>
          </a:p>
          <a:p>
            <a:pPr lvl="1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hardware executa uma ação.</a:t>
            </a:r>
          </a:p>
          <a:p>
            <a:pPr lvl="1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IMPORTANDO O JAVINO NO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9770" y="1430255"/>
            <a:ext cx="3312368" cy="419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3149" y="1876664"/>
            <a:ext cx="4156974" cy="330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eta para a direita 5"/>
          <p:cNvSpPr/>
          <p:nvPr/>
        </p:nvSpPr>
        <p:spPr>
          <a:xfrm>
            <a:off x="5042813" y="32862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8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IMPORTANDO O JAVINO NO ARDUINO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0018" y="1430254"/>
            <a:ext cx="3296339" cy="419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3822" y="1430254"/>
            <a:ext cx="3456384" cy="419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ta para a direita 10"/>
          <p:cNvSpPr/>
          <p:nvPr/>
        </p:nvSpPr>
        <p:spPr>
          <a:xfrm>
            <a:off x="5478121" y="32862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07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INTRODUÇÃO: SMA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9525" y="1400545"/>
            <a:ext cx="4346188" cy="471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ângulo 10"/>
          <p:cNvSpPr/>
          <p:nvPr/>
        </p:nvSpPr>
        <p:spPr>
          <a:xfrm>
            <a:off x="602904" y="1227595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Visão Tradicional de um SMA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02904" y="2033593"/>
            <a:ext cx="675943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Conforme [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Wooldridge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2009], a abordagem SMA permite a modelagem desde sistemas simples a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complexos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são usados em uma variedade de aplicações como industria:</a:t>
            </a:r>
          </a:p>
        </p:txBody>
      </p:sp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602904" y="3610755"/>
            <a:ext cx="6429400" cy="24482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Gestão da Informação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Internet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Transportes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Telecomunicações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Medicina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2000" b="1" dirty="0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Entretenimento</a:t>
            </a:r>
          </a:p>
          <a:p>
            <a:pPr marL="457200" indent="-457200" algn="l">
              <a:buFont typeface="+mj-lt"/>
              <a:buAutoNum type="arabicPeriod"/>
            </a:pPr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9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REQUEST MODE NO ARDUINO + JAVA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04751" y="3110815"/>
            <a:ext cx="40957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 exemplo, o arduino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receberá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mensagens externas e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executará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determinada tarefa e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retornará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uma resposta ao comandante.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4325" y="1052735"/>
            <a:ext cx="3730845" cy="50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987753" y="2156708"/>
            <a:ext cx="45297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Acionamento de Led via Javino</a:t>
            </a:r>
          </a:p>
        </p:txBody>
      </p:sp>
    </p:spTree>
    <p:extLst>
      <p:ext uri="{BB962C8B-B14F-4D97-AF65-F5344CB8AC3E}">
        <p14:creationId xmlns:p14="http://schemas.microsoft.com/office/powerpoint/2010/main" val="12651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REQUEST MODE NO ARDUINO + JAVA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327581" y="1841573"/>
            <a:ext cx="4095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Enviando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comando de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ligar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Led.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9905" y="1745051"/>
            <a:ext cx="3878051" cy="36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1436763" y="2886483"/>
            <a:ext cx="4095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fffe</a:t>
            </a:r>
            <a:r>
              <a:rPr lang="pt-BR" sz="28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05 ligar</a:t>
            </a:r>
            <a:endParaRPr lang="pt-BR" sz="28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224937" y="3409703"/>
            <a:ext cx="633666" cy="7255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3375438" y="3409703"/>
            <a:ext cx="0" cy="118959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1883391" y="3409703"/>
            <a:ext cx="642549" cy="7255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198778" y="4408130"/>
            <a:ext cx="2475970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CMR10"/>
              </a:rPr>
              <a:t>Pré-âmbulo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verificação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recebimento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mensagem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2533516" y="4855169"/>
            <a:ext cx="190220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CMR10"/>
              </a:rPr>
              <a:t>Tamanho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conteúdo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hexadecimal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392046" y="4255004"/>
            <a:ext cx="190220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CMR10"/>
              </a:rPr>
              <a:t>Conteúdo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enviado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5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REQUEST MODE NO ARDUINO + JAVA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68274" y="3165406"/>
            <a:ext cx="4095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Resultado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comando de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ligar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Led.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7318" y="1758699"/>
            <a:ext cx="3870520" cy="36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69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REQUEST MODE NO ARDUINO + JAVA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354877" y="3209366"/>
            <a:ext cx="4095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Comandando através de uma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interface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gráfica em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Java.</a:t>
            </a:r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7314" y="2225244"/>
            <a:ext cx="3841594" cy="26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29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REQUEST MODE NO ARDUINO + JAVA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4741" y="1503630"/>
            <a:ext cx="57910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REQUEST MODE NO ARDUINO + JAVA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477706" y="3457049"/>
            <a:ext cx="4095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Resultado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 botão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ligar.</a:t>
            </a:r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829" y="2334427"/>
            <a:ext cx="3790564" cy="26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SEND MODE NO ARDUINO + JAVA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253" y="1339856"/>
            <a:ext cx="57910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0361" y="1093678"/>
            <a:ext cx="3730845" cy="504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230604" y="3711221"/>
            <a:ext cx="3341396" cy="246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240493" y="3450944"/>
            <a:ext cx="1603255" cy="670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543733" y="3834535"/>
            <a:ext cx="33679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843748" y="3834535"/>
            <a:ext cx="33679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7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JAVINO: LISTEN MODE NO ARDUINO + JAVA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4741" y="1503630"/>
            <a:ext cx="57910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801257" y="4051446"/>
            <a:ext cx="3268283" cy="534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51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Usando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Arduino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en-US" sz="3200" u="sng" dirty="0" err="1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u="sng" dirty="0" err="1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u="sng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ARGO for Jason 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3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ARQUITETURA: FLUXO DA MENSAGEM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066" y="1063448"/>
            <a:ext cx="7240108" cy="50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AGENTE ROBÓTICO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8151463" y="1211916"/>
            <a:ext cx="2747333" cy="4721847"/>
            <a:chOff x="785610" y="1032684"/>
            <a:chExt cx="3056487" cy="5253190"/>
          </a:xfrm>
        </p:grpSpPr>
        <p:cxnSp>
          <p:nvCxnSpPr>
            <p:cNvPr id="7" name="Conector reto 6"/>
            <p:cNvCxnSpPr>
              <a:stCxn id="11" idx="1"/>
            </p:cNvCxnSpPr>
            <p:nvPr/>
          </p:nvCxnSpPr>
          <p:spPr>
            <a:xfrm flipH="1" flipV="1">
              <a:off x="1233222" y="3641559"/>
              <a:ext cx="1461716" cy="12966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>
              <a:stCxn id="11" idx="7"/>
            </p:cNvCxnSpPr>
            <p:nvPr/>
          </p:nvCxnSpPr>
          <p:spPr>
            <a:xfrm flipV="1">
              <a:off x="3277256" y="2560928"/>
              <a:ext cx="564841" cy="237732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tângulo 8"/>
            <p:cNvSpPr/>
            <p:nvPr/>
          </p:nvSpPr>
          <p:spPr>
            <a:xfrm>
              <a:off x="2214330" y="5298419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3437217" y="5309986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Elipse 10"/>
            <p:cNvSpPr/>
            <p:nvPr/>
          </p:nvSpPr>
          <p:spPr>
            <a:xfrm>
              <a:off x="2574336" y="4817654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ipse 11"/>
            <p:cNvSpPr/>
            <p:nvPr/>
          </p:nvSpPr>
          <p:spPr>
            <a:xfrm>
              <a:off x="2772081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Elipse 12"/>
            <p:cNvSpPr/>
            <p:nvPr/>
          </p:nvSpPr>
          <p:spPr>
            <a:xfrm>
              <a:off x="3060113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2446071" y="5229415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/>
            <p:cNvSpPr/>
            <p:nvPr/>
          </p:nvSpPr>
          <p:spPr>
            <a:xfrm>
              <a:off x="785610" y="1032684"/>
              <a:ext cx="3056487" cy="30564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Elipse 15"/>
            <p:cNvSpPr/>
            <p:nvPr/>
          </p:nvSpPr>
          <p:spPr>
            <a:xfrm>
              <a:off x="1651211" y="2381695"/>
              <a:ext cx="376262" cy="37626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3278412" y="2249489"/>
              <a:ext cx="356517" cy="35651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Elipse 17"/>
            <p:cNvSpPr/>
            <p:nvPr/>
          </p:nvSpPr>
          <p:spPr>
            <a:xfrm>
              <a:off x="2774356" y="1508114"/>
              <a:ext cx="376263" cy="37626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Elipse 18"/>
            <p:cNvSpPr/>
            <p:nvPr/>
          </p:nvSpPr>
          <p:spPr>
            <a:xfrm>
              <a:off x="902900" y="3259866"/>
              <a:ext cx="386836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reto 19"/>
            <p:cNvCxnSpPr>
              <a:stCxn id="27" idx="0"/>
              <a:endCxn id="18" idx="4"/>
            </p:cNvCxnSpPr>
            <p:nvPr/>
          </p:nvCxnSpPr>
          <p:spPr>
            <a:xfrm flipH="1" flipV="1">
              <a:off x="2962488" y="1884377"/>
              <a:ext cx="190910" cy="1717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>
              <a:stCxn id="27" idx="1"/>
              <a:endCxn id="16" idx="5"/>
            </p:cNvCxnSpPr>
            <p:nvPr/>
          </p:nvCxnSpPr>
          <p:spPr>
            <a:xfrm flipH="1" flipV="1">
              <a:off x="1972371" y="2702855"/>
              <a:ext cx="1050124" cy="953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>
              <a:stCxn id="18" idx="4"/>
              <a:endCxn id="17" idx="1"/>
            </p:cNvCxnSpPr>
            <p:nvPr/>
          </p:nvCxnSpPr>
          <p:spPr>
            <a:xfrm>
              <a:off x="2962488" y="1884377"/>
              <a:ext cx="368135" cy="4173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>
              <a:stCxn id="19" idx="7"/>
              <a:endCxn id="16" idx="3"/>
            </p:cNvCxnSpPr>
            <p:nvPr/>
          </p:nvCxnSpPr>
          <p:spPr>
            <a:xfrm flipV="1">
              <a:off x="1233085" y="2702855"/>
              <a:ext cx="473228" cy="6112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ipse 26"/>
            <p:cNvSpPr/>
            <p:nvPr/>
          </p:nvSpPr>
          <p:spPr>
            <a:xfrm>
              <a:off x="2968273" y="3602098"/>
              <a:ext cx="370250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1998189" y="1032684"/>
              <a:ext cx="6399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MAS</a:t>
              </a:r>
              <a:endParaRPr lang="en-US" dirty="0"/>
            </a:p>
          </p:txBody>
        </p:sp>
      </p:grpSp>
      <p:sp>
        <p:nvSpPr>
          <p:cNvPr id="29" name="Content Placeholder 2"/>
          <p:cNvSpPr txBox="1">
            <a:spLocks/>
          </p:cNvSpPr>
          <p:nvPr/>
        </p:nvSpPr>
        <p:spPr>
          <a:xfrm>
            <a:off x="604800" y="1227600"/>
            <a:ext cx="91440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Robô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algn="l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físico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possui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Matarić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2007]:</a:t>
            </a:r>
          </a:p>
          <a:p>
            <a:pPr lvl="1" algn="l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57300" lvl="2" indent="-342900" algn="l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ardware </a:t>
            </a:r>
          </a:p>
          <a:p>
            <a:pPr marL="1257300" lvl="2" indent="-342900" algn="l">
              <a:buFont typeface="+mj-lt"/>
              <a:buAutoNum type="arabicPeriod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Sensores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Atuadores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57300" lvl="2" indent="-342900" algn="l">
              <a:buFont typeface="+mj-lt"/>
              <a:buAutoNum type="arabicPeriod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raciocínio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algn="l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</a:t>
            </a:r>
          </a:p>
          <a:p>
            <a:pPr lvl="2" algn="l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6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FLUXO DA MENSAGEM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8" name="Colchete esquerdo 7"/>
          <p:cNvSpPr/>
          <p:nvPr/>
        </p:nvSpPr>
        <p:spPr bwMode="auto">
          <a:xfrm>
            <a:off x="6662471" y="4913285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9" name="Conector reto 8"/>
          <p:cNvCxnSpPr>
            <a:stCxn id="8" idx="1"/>
          </p:cNvCxnSpPr>
          <p:nvPr/>
        </p:nvCxnSpPr>
        <p:spPr bwMode="auto">
          <a:xfrm flipH="1">
            <a:off x="6489685" y="5451894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tângulo 9"/>
          <p:cNvSpPr/>
          <p:nvPr/>
        </p:nvSpPr>
        <p:spPr>
          <a:xfrm>
            <a:off x="6763564" y="4913285"/>
            <a:ext cx="4563464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MR10"/>
              </a:rPr>
              <a:t>Sensores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capturam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dados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brutos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mundo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real 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um dos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microcontroladores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escolhido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projeto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FLUXO DA MENSAGEM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4102406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4641015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4102406"/>
            <a:ext cx="4563463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Na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programação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microcontrolador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dados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brutos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transformados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percepções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baseado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na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linguagem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programação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orientada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agentes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escolhida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ARQUITETURA: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FLUXO DA MENSAGEM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3533057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4071666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3533057"/>
            <a:ext cx="4563463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Javino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é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responsável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por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percepções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camada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raciocínio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usando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comunicação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serial.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1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0" y="1738764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4" y="2277373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3" y="1738764"/>
            <a:ext cx="4563464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agente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é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capaz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raciocinar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com as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percepções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que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vem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diretamente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mundo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real.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Além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disso, o SMA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pode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embarcado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placas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computadorizadas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como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Raspberry Pi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ou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computadores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com interface USB.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4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1738771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2277380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1738771"/>
            <a:ext cx="456346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MR10"/>
              </a:rPr>
              <a:t>Então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, 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agente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delibera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e se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alguma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ação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precisar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executada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uma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mensagem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é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camada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baixo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utilizando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Javino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3515808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4054417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3515808"/>
            <a:ext cx="4563463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Javino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envia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mensagens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microcontrolador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que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está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conectado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na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porta USB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identificado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na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mensagem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7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4102403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4641012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763564" y="4102403"/>
            <a:ext cx="441106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MR10"/>
              </a:rPr>
              <a:t>Todas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funções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possíveis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dos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atuadores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são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programadas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para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executadas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em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resposta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mensagens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da porta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seriais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vinda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do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Javino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</a:t>
            </a:r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ARQUITETURA: FLUXO DA MENSAGEM</a:t>
            </a:r>
          </a:p>
          <a:p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620000"/>
            <a:ext cx="6021684" cy="4237200"/>
          </a:xfrm>
          <a:prstGeom prst="rect">
            <a:avLst/>
          </a:prstGeom>
        </p:spPr>
      </p:pic>
      <p:sp>
        <p:nvSpPr>
          <p:cNvPr id="7" name="Colchete esquerdo 6"/>
          <p:cNvSpPr/>
          <p:nvPr/>
        </p:nvSpPr>
        <p:spPr bwMode="auto">
          <a:xfrm>
            <a:off x="6662471" y="4913285"/>
            <a:ext cx="134298" cy="1077218"/>
          </a:xfrm>
          <a:prstGeom prst="leftBracket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>
              <a:ln>
                <a:noFill/>
              </a:ln>
              <a:solidFill>
                <a:srgbClr val="3366FF"/>
              </a:solidFill>
              <a:effectLst/>
              <a:latin typeface="Arial Unicode MS" charset="0"/>
              <a:ea typeface="ＭＳ Ｐゴシック" charset="0"/>
            </a:endParaRPr>
          </a:p>
        </p:txBody>
      </p:sp>
      <p:cxnSp>
        <p:nvCxnSpPr>
          <p:cNvPr id="8" name="Conector reto 7"/>
          <p:cNvCxnSpPr>
            <a:stCxn id="7" idx="1"/>
          </p:cNvCxnSpPr>
          <p:nvPr/>
        </p:nvCxnSpPr>
        <p:spPr bwMode="auto">
          <a:xfrm flipH="1">
            <a:off x="6489685" y="5451894"/>
            <a:ext cx="172786" cy="1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tângulo 8"/>
          <p:cNvSpPr/>
          <p:nvPr/>
        </p:nvSpPr>
        <p:spPr>
          <a:xfrm>
            <a:off x="6662470" y="5282617"/>
            <a:ext cx="298473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MR10"/>
              </a:rPr>
              <a:t>O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efetuador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 é </a:t>
            </a:r>
            <a:r>
              <a:rPr lang="en-US" dirty="0" err="1" smtClean="0">
                <a:solidFill>
                  <a:srgbClr val="FF0000"/>
                </a:solidFill>
                <a:latin typeface="CMR10"/>
              </a:rPr>
              <a:t>ativado</a:t>
            </a:r>
            <a:r>
              <a:rPr lang="en-US" dirty="0" smtClean="0">
                <a:solidFill>
                  <a:srgbClr val="FF0000"/>
                </a:solidFill>
                <a:latin typeface="CMR1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8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ARQUITETURA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28" name="Picture 4" descr="https://upload.wikimedia.org/wikipedia/commons/4/45/Raspberry_Pi_-_Mode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54" y="2506001"/>
            <a:ext cx="1288345" cy="128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ofttechdhaka.com/softtech/wp-content/uploads/2016/03/MacbookPro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619" y="2663953"/>
            <a:ext cx="1430220" cy="87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zamnesia.com/img/cms/Blog/IMG/LEDs/LEDs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" y="4324809"/>
            <a:ext cx="930158" cy="8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ktinformatica.com/sites/default/files/sensor-de-distancia-por-ultrasonidos-p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05" y="4563960"/>
            <a:ext cx="520350" cy="34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blog.vidadesilicio.com.br/wp-content/uploads/2015/06/LM3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41" y="4344674"/>
            <a:ext cx="853044" cy="85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Microchip Technology PIC16F887-I/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348" y="2744455"/>
            <a:ext cx="953893" cy="64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www.zamnesia.com/img/cms/Blog/IMG/LEDs/LEDs-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22" y="4304944"/>
            <a:ext cx="930158" cy="82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www.ktinformatica.com/sites/default/files/sensor-de-distancia-por-ultrasonidos-p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066" y="4544095"/>
            <a:ext cx="520350" cy="34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blog.vidadesilicio.com.br/wp-content/uploads/2015/06/LM3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002" y="4324809"/>
            <a:ext cx="853044" cy="85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media.silicio.mx/media/catalog/product/cache/1/image/650x650/5e06319eda06f020e43594a9c230972d/r/o/rob103f3m/4WD-Plataforma-rob%C3%B3tica-para-Robot-Arduino--3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60" y="4555975"/>
            <a:ext cx="1677164" cy="167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5433371" y="2820901"/>
            <a:ext cx="757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</a:t>
            </a:r>
          </a:p>
        </p:txBody>
      </p:sp>
      <p:cxnSp>
        <p:nvCxnSpPr>
          <p:cNvPr id="24" name="Conector de seta reta 23"/>
          <p:cNvCxnSpPr/>
          <p:nvPr/>
        </p:nvCxnSpPr>
        <p:spPr>
          <a:xfrm flipH="1">
            <a:off x="8611656" y="3089035"/>
            <a:ext cx="79726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773715" y="3469582"/>
            <a:ext cx="502625" cy="673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V="1">
            <a:off x="1387780" y="3642123"/>
            <a:ext cx="141188" cy="6628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endCxn id="1026" idx="2"/>
          </p:cNvCxnSpPr>
          <p:nvPr/>
        </p:nvCxnSpPr>
        <p:spPr>
          <a:xfrm flipH="1" flipV="1">
            <a:off x="1813336" y="3588408"/>
            <a:ext cx="446362" cy="63157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flipV="1">
            <a:off x="10072401" y="3565480"/>
            <a:ext cx="239848" cy="5779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 flipH="1" flipV="1">
            <a:off x="10663066" y="3515295"/>
            <a:ext cx="260176" cy="78964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 flipH="1" flipV="1">
            <a:off x="10923241" y="3401639"/>
            <a:ext cx="840515" cy="7418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upload.wikimedia.org/wikipedia/commons/3/38/Arduino_Uno_-_R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39" y="2713215"/>
            <a:ext cx="875193" cy="87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de seta reta 18"/>
          <p:cNvCxnSpPr/>
          <p:nvPr/>
        </p:nvCxnSpPr>
        <p:spPr>
          <a:xfrm>
            <a:off x="2474622" y="3103175"/>
            <a:ext cx="74525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/>
          <p:cNvGrpSpPr/>
          <p:nvPr/>
        </p:nvGrpSpPr>
        <p:grpSpPr>
          <a:xfrm>
            <a:off x="5206093" y="945907"/>
            <a:ext cx="1200402" cy="1188498"/>
            <a:chOff x="2986705" y="3486753"/>
            <a:chExt cx="1901424" cy="1882569"/>
          </a:xfrm>
        </p:grpSpPr>
        <p:grpSp>
          <p:nvGrpSpPr>
            <p:cNvPr id="41" name="Grupo 40"/>
            <p:cNvGrpSpPr/>
            <p:nvPr/>
          </p:nvGrpSpPr>
          <p:grpSpPr>
            <a:xfrm>
              <a:off x="2986705" y="3530107"/>
              <a:ext cx="1901424" cy="1839215"/>
              <a:chOff x="3002859" y="3541539"/>
              <a:chExt cx="1901424" cy="1839215"/>
            </a:xfrm>
          </p:grpSpPr>
          <p:sp>
            <p:nvSpPr>
              <p:cNvPr id="42" name="Elipse 41"/>
              <p:cNvSpPr/>
              <p:nvPr/>
            </p:nvSpPr>
            <p:spPr>
              <a:xfrm>
                <a:off x="3002859" y="3541539"/>
                <a:ext cx="1839214" cy="18392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3478223" y="4326170"/>
                <a:ext cx="226412" cy="2264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4689752" y="4188505"/>
                <a:ext cx="214531" cy="214531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4154065" y="3800500"/>
                <a:ext cx="226413" cy="22641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Elipse 45"/>
              <p:cNvSpPr/>
              <p:nvPr/>
            </p:nvSpPr>
            <p:spPr>
              <a:xfrm>
                <a:off x="3299625" y="5095739"/>
                <a:ext cx="232775" cy="22279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Conector reto 46"/>
              <p:cNvCxnSpPr>
                <a:stCxn id="51" idx="1"/>
                <a:endCxn id="45" idx="4"/>
              </p:cNvCxnSpPr>
              <p:nvPr/>
            </p:nvCxnSpPr>
            <p:spPr>
              <a:xfrm flipH="1" flipV="1">
                <a:off x="4267272" y="4026913"/>
                <a:ext cx="185866" cy="102956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>
                <a:stCxn id="51" idx="1"/>
                <a:endCxn id="43" idx="5"/>
              </p:cNvCxnSpPr>
              <p:nvPr/>
            </p:nvCxnSpPr>
            <p:spPr>
              <a:xfrm flipH="1" flipV="1">
                <a:off x="3671478" y="4519425"/>
                <a:ext cx="781660" cy="53704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>
                <a:stCxn id="45" idx="5"/>
                <a:endCxn id="44" idx="1"/>
              </p:cNvCxnSpPr>
              <p:nvPr/>
            </p:nvCxnSpPr>
            <p:spPr>
              <a:xfrm>
                <a:off x="4347321" y="3993756"/>
                <a:ext cx="373849" cy="22616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>
                <a:stCxn id="46" idx="0"/>
                <a:endCxn id="43" idx="3"/>
              </p:cNvCxnSpPr>
              <p:nvPr/>
            </p:nvCxnSpPr>
            <p:spPr>
              <a:xfrm flipV="1">
                <a:off x="3416013" y="4519425"/>
                <a:ext cx="95367" cy="57631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Elipse 50"/>
              <p:cNvSpPr/>
              <p:nvPr/>
            </p:nvSpPr>
            <p:spPr>
              <a:xfrm>
                <a:off x="4420510" y="5023845"/>
                <a:ext cx="222795" cy="22279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3645438" y="3857091"/>
                <a:ext cx="226412" cy="2264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Conector reto 52"/>
              <p:cNvCxnSpPr>
                <a:stCxn id="52" idx="6"/>
                <a:endCxn id="45" idx="2"/>
              </p:cNvCxnSpPr>
              <p:nvPr/>
            </p:nvCxnSpPr>
            <p:spPr>
              <a:xfrm flipV="1">
                <a:off x="3871850" y="3913707"/>
                <a:ext cx="282215" cy="56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Retângulo 53"/>
            <p:cNvSpPr/>
            <p:nvPr/>
          </p:nvSpPr>
          <p:spPr>
            <a:xfrm>
              <a:off x="3540986" y="3486753"/>
              <a:ext cx="790181" cy="414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050" b="1" dirty="0" smtClean="0">
                  <a:latin typeface="Arial" pitchFamily="34" charset="0"/>
                  <a:cs typeface="Arial" pitchFamily="34" charset="0"/>
                </a:rPr>
                <a:t>SMA</a:t>
              </a:r>
              <a:endParaRPr lang="en-US" sz="1050" dirty="0"/>
            </a:p>
          </p:txBody>
        </p:sp>
      </p:grpSp>
      <p:sp>
        <p:nvSpPr>
          <p:cNvPr id="64" name="Seta para a direita 63"/>
          <p:cNvSpPr/>
          <p:nvPr/>
        </p:nvSpPr>
        <p:spPr>
          <a:xfrm rot="5400000">
            <a:off x="6768204" y="1645108"/>
            <a:ext cx="1126725" cy="595063"/>
          </a:xfrm>
          <a:prstGeom prst="rightArrow">
            <a:avLst>
              <a:gd name="adj1" fmla="val 51178"/>
              <a:gd name="adj2" fmla="val 4839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b="1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3" name="Retângulo 62"/>
          <p:cNvSpPr/>
          <p:nvPr/>
        </p:nvSpPr>
        <p:spPr>
          <a:xfrm>
            <a:off x="6513850" y="1369124"/>
            <a:ext cx="969090" cy="271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embarcado</a:t>
            </a:r>
            <a:endParaRPr lang="en-US" sz="800" b="1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5" name="Seta para a direita 64"/>
          <p:cNvSpPr/>
          <p:nvPr/>
        </p:nvSpPr>
        <p:spPr>
          <a:xfrm rot="5400000">
            <a:off x="3700038" y="1677535"/>
            <a:ext cx="1126725" cy="595063"/>
          </a:xfrm>
          <a:prstGeom prst="rightArrow">
            <a:avLst>
              <a:gd name="adj1" fmla="val 51178"/>
              <a:gd name="adj2" fmla="val 4839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b="1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4141716" y="1401551"/>
            <a:ext cx="969090" cy="271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embarcado</a:t>
            </a:r>
            <a:endParaRPr lang="en-US" sz="800" b="1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68" name="Conector de seta reta 67"/>
          <p:cNvCxnSpPr/>
          <p:nvPr/>
        </p:nvCxnSpPr>
        <p:spPr>
          <a:xfrm>
            <a:off x="2234464" y="3371583"/>
            <a:ext cx="2652417" cy="162792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/>
          <p:cNvCxnSpPr/>
          <p:nvPr/>
        </p:nvCxnSpPr>
        <p:spPr>
          <a:xfrm flipH="1">
            <a:off x="6833475" y="3468367"/>
            <a:ext cx="2839760" cy="14592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71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0"/>
            <a:ext cx="186974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ângulo isósceles 6"/>
          <p:cNvSpPr/>
          <p:nvPr/>
        </p:nvSpPr>
        <p:spPr>
          <a:xfrm rot="10800000">
            <a:off x="-1644214" y="-4"/>
            <a:ext cx="7041576" cy="7110487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ângulo isósceles 25"/>
          <p:cNvSpPr/>
          <p:nvPr/>
        </p:nvSpPr>
        <p:spPr>
          <a:xfrm rot="10800000">
            <a:off x="-1642299" y="1348"/>
            <a:ext cx="6818961" cy="696448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342514" y="252522"/>
            <a:ext cx="2957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>
          <a:xfrm>
            <a:off x="3300181" y="252522"/>
            <a:ext cx="8667126" cy="51558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r">
              <a:lnSpc>
                <a:spcPct val="150000"/>
              </a:lnSpc>
              <a:spcBef>
                <a:spcPts val="200"/>
              </a:spcBef>
              <a:buFont typeface="Monotype Sorts" charset="0"/>
              <a:buNone/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Introdução</a:t>
            </a:r>
            <a:endParaRPr lang="en-US" sz="3200" dirty="0" smtClean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Usando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Arduino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Arquitetura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Robótica</a:t>
            </a:r>
            <a:r>
              <a:rPr lang="en-US" sz="3200" dirty="0" smtClean="0">
                <a:ln w="3175">
                  <a:noFill/>
                </a:ln>
                <a:solidFill>
                  <a:sysClr val="windowText" lastClr="0000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para SMA</a:t>
            </a:r>
            <a:endParaRPr lang="en-US" sz="3200" dirty="0">
              <a:ln w="3175">
                <a:noFill/>
              </a:ln>
              <a:solidFill>
                <a:sysClr val="windowText" lastClr="000000"/>
              </a:solidFill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u="sng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ARGO </a:t>
            </a:r>
            <a:r>
              <a:rPr lang="en-US" sz="3200" u="sng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Jason</a:t>
            </a: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smtClean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Conclusão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09600" indent="-609600" algn="r">
              <a:lnSpc>
                <a:spcPct val="150000"/>
              </a:lnSpc>
              <a:spcBef>
                <a:spcPts val="200"/>
              </a:spcBef>
              <a:defRPr/>
            </a:pP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Referências</a:t>
            </a:r>
            <a:r>
              <a:rPr lang="en-US" sz="3200" dirty="0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 err="1">
                <a:latin typeface="Arial Rounded MT Bold" panose="020F07040305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Bibliográficas</a:t>
            </a:r>
            <a:endParaRPr lang="en-US" sz="3200" dirty="0">
              <a:latin typeface="Arial Rounded MT Bold" panose="020F07040305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8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ARGO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86935" y="3232802"/>
            <a:ext cx="9144000" cy="314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746685" y="1570808"/>
            <a:ext cx="8213241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ARGO [Pantoja et al., 2016]: Uma arquitetura customizada do Jason para programação de </a:t>
            </a:r>
            <a:r>
              <a:rPr lang="pt-BR" sz="24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Agentes Robóticos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usando placas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microcontroladas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pt-BR" sz="2400" b="1" dirty="0" err="1" smtClean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Arduino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):</a:t>
            </a:r>
          </a:p>
          <a:p>
            <a:pPr algn="ctr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Lazarin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Pantoja, 2015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]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comunicação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entre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controladores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software de alto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nível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detecção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erro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Filtros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Percepções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[Stabile Jr 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Sichman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2015] </a:t>
            </a: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Filtros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reduzem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quantidade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percebida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pelo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agente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tempo 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execução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endParaRPr lang="en-US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6" name="Picture 6" descr="https://upload.wikimedia.org/wikipedia/commons/thumb/b/b8/Argonautesch%C3%ABff_Lorenzo_Costa_w.jpg/1221px-Argonautesch%C3%ABff_Lorenzo_Costa_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2" y="1086927"/>
            <a:ext cx="6043249" cy="50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9"/>
          <p:cNvSpPr txBox="1"/>
          <p:nvPr/>
        </p:nvSpPr>
        <p:spPr>
          <a:xfrm>
            <a:off x="6488827" y="5508809"/>
            <a:ext cx="218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Argo </a:t>
            </a:r>
          </a:p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Lorenzo Costa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7431468" y="2059394"/>
            <a:ext cx="369994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foi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barco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Jasão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Jason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e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Argonautas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navegaram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busca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pelo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velocino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ouro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mitologia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grega</a:t>
            </a: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47080" y="1404544"/>
            <a:ext cx="775647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é uma arquitetura customizada que emprega o </a:t>
            </a:r>
            <a:r>
              <a:rPr lang="pt-BR" sz="2000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 </a:t>
            </a:r>
            <a:r>
              <a:rPr lang="pt-BR" sz="2000" b="1" dirty="0" err="1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Javino</a:t>
            </a:r>
            <a:r>
              <a:rPr lang="pt-BR" sz="2000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lang="pt-BR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Lazarin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Pantoja, 2015], que provê uma </a:t>
            </a:r>
            <a:r>
              <a:rPr lang="pt-BR" sz="20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ponte</a:t>
            </a:r>
            <a:r>
              <a:rPr lang="pt-BR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 o agente inteligente e os sensores e atuadores do robô. </a:t>
            </a:r>
          </a:p>
          <a:p>
            <a:endParaRPr lang="pt-BR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Além disso, 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possui um mecanismo de </a:t>
            </a:r>
            <a:r>
              <a:rPr lang="pt-BR" sz="2000" b="1" dirty="0" smtClean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filtragem de percepções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[</a:t>
            </a:r>
            <a:r>
              <a:rPr lang="pt-BR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Stabile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Jr e </a:t>
            </a:r>
            <a:r>
              <a:rPr lang="pt-BR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Sichman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2015] em tempo de execução.</a:t>
            </a:r>
          </a:p>
          <a:p>
            <a:endParaRPr lang="pt-BR" sz="20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pt-BR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000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 como objetivo ser uma arquitetura prática para a </a:t>
            </a:r>
            <a:r>
              <a:rPr lang="pt-BR" sz="2000" b="1" dirty="0" smtClean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programação de agentes robóticos embarcados</a:t>
            </a:r>
            <a:r>
              <a:rPr lang="pt-BR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usando agentes BDI em </a:t>
            </a:r>
            <a:r>
              <a:rPr lang="pt-BR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Jason</a:t>
            </a:r>
            <a:r>
              <a:rPr lang="pt-BR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placas </a:t>
            </a:r>
            <a:r>
              <a:rPr lang="pt-BR" sz="20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microcontroladas</a:t>
            </a:r>
            <a:r>
              <a:rPr lang="pt-BR" sz="20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pt-BR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LIMITAÇÕES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67474"/>
            <a:ext cx="9906000" cy="480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LIMITAÇÕES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83936"/>
            <a:ext cx="9906000" cy="53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9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FUNCIONALIDADES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074" y="1554671"/>
            <a:ext cx="1004247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000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permite:</a:t>
            </a:r>
          </a:p>
          <a:p>
            <a:pPr algn="l"/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Controlar diretamente os atuadores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Receber percepções dos sensores automaticamente dentro de um período de tempo pré-definido;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Mudar os filtros de percepção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quais os dispositivos que estão sendo acessados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comunicar com outros agentes em Jason;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Decidir quando perceber ou não o mundo real em tempo de execução.</a:t>
            </a:r>
          </a:p>
        </p:txBody>
      </p:sp>
    </p:spTree>
    <p:extLst>
      <p:ext uri="{BB962C8B-B14F-4D97-AF65-F5344CB8AC3E}">
        <p14:creationId xmlns:p14="http://schemas.microsoft.com/office/powerpoint/2010/main" val="219634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FUNCIONALIDADES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074" y="1554671"/>
            <a:ext cx="1004247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permite:</a:t>
            </a:r>
          </a:p>
          <a:p>
            <a:pPr algn="l"/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Controlar diretamente os atuadores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Receber percepções dos sensores automaticamente dentro de um período de tempo pré-definido;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Mudar os filtros de percepção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quais os dispositivos que estão sendo acessados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comunicar com outros agentes em Jason;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Decidir quando perceber ou não o mundo real em tempo de execução.</a:t>
            </a:r>
          </a:p>
        </p:txBody>
      </p:sp>
    </p:spTree>
    <p:extLst>
      <p:ext uri="{BB962C8B-B14F-4D97-AF65-F5344CB8AC3E}">
        <p14:creationId xmlns:p14="http://schemas.microsoft.com/office/powerpoint/2010/main" val="15623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FUNCIONALIDADES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074" y="1554671"/>
            <a:ext cx="1004247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permite:</a:t>
            </a:r>
          </a:p>
          <a:p>
            <a:pPr algn="l"/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Controlar diretamente os atuadores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Receber percepções dos sensores automaticamente dentro de um período de tempo pré-definido;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Mudar os filtros de percepção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quais os dispositivos que estão sendo acessados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comunicar com outros agentes em Jason;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Decidir quando perceber ou não o mundo real em tempo de execução.</a:t>
            </a:r>
          </a:p>
        </p:txBody>
      </p:sp>
    </p:spTree>
    <p:extLst>
      <p:ext uri="{BB962C8B-B14F-4D97-AF65-F5344CB8AC3E}">
        <p14:creationId xmlns:p14="http://schemas.microsoft.com/office/powerpoint/2010/main" val="217891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FUNCIONALIDADES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074" y="1554671"/>
            <a:ext cx="1004247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permite:</a:t>
            </a:r>
          </a:p>
          <a:p>
            <a:pPr algn="l"/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Controlar diretamente os atuadores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Receber percepções dos sensores automaticamente dentro de um período de tempo pré-definido;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Mudar os filtros de percepção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quais os dispositivos que estão sendo acessados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comunicar com outros agentes em Jason;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Decidir quando perceber ou não o mundo real em tempo de execução.</a:t>
            </a:r>
          </a:p>
        </p:txBody>
      </p:sp>
    </p:spTree>
    <p:extLst>
      <p:ext uri="{BB962C8B-B14F-4D97-AF65-F5344CB8AC3E}">
        <p14:creationId xmlns:p14="http://schemas.microsoft.com/office/powerpoint/2010/main" val="240252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FUNCIONALIDADES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074" y="1554671"/>
            <a:ext cx="1004247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permite:</a:t>
            </a:r>
          </a:p>
          <a:p>
            <a:pPr algn="l"/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Controlar diretamente os atuadores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Receber percepções dos sensores automaticamente dentro de um período de tempo pré-definido;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Mudar os filtros de percepção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quais os dispositivos que estão sendo acessados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comunicar com outros agentes em Jason;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Decidir quando perceber ou não o mundo real em tempo de execução.</a:t>
            </a:r>
          </a:p>
        </p:txBody>
      </p:sp>
    </p:spTree>
    <p:extLst>
      <p:ext uri="{BB962C8B-B14F-4D97-AF65-F5344CB8AC3E}">
        <p14:creationId xmlns:p14="http://schemas.microsoft.com/office/powerpoint/2010/main" val="27183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FUNCIONALIDADES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6074" y="1554671"/>
            <a:ext cx="1004247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permite:</a:t>
            </a:r>
          </a:p>
          <a:p>
            <a:pPr algn="l"/>
            <a:endParaRPr lang="pt-BR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Controlar diretamente os atuadores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Receber percepções dos sensores automaticamente dentro de um período de tempo pré-definido;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Mudar os filtros de percepção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Alterar quais os dispositivos que estão sendo acessados em tempo de execução;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comunicar com outros agentes em Jason;</a:t>
            </a:r>
          </a:p>
          <a:p>
            <a:pPr marL="457200" indent="-457200" algn="l">
              <a:buFont typeface="+mj-lt"/>
              <a:buAutoNum type="arabicPeriod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Decidir quando perceber ou não o mundo real em tempo de execução.</a:t>
            </a:r>
          </a:p>
        </p:txBody>
      </p:sp>
    </p:spTree>
    <p:extLst>
      <p:ext uri="{BB962C8B-B14F-4D97-AF65-F5344CB8AC3E}">
        <p14:creationId xmlns:p14="http://schemas.microsoft.com/office/powerpoint/2010/main" val="369476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INTRODUÇÃO: FILTROS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86935" y="3232802"/>
            <a:ext cx="9144000" cy="314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74" y="917124"/>
            <a:ext cx="8712000" cy="5356800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2171318" y="2300829"/>
            <a:ext cx="2173650" cy="3735857"/>
            <a:chOff x="785610" y="1032684"/>
            <a:chExt cx="3056487" cy="5253190"/>
          </a:xfrm>
        </p:grpSpPr>
        <p:cxnSp>
          <p:nvCxnSpPr>
            <p:cNvPr id="10" name="Conector reto 9"/>
            <p:cNvCxnSpPr>
              <a:stCxn id="14" idx="1"/>
            </p:cNvCxnSpPr>
            <p:nvPr/>
          </p:nvCxnSpPr>
          <p:spPr>
            <a:xfrm flipH="1" flipV="1">
              <a:off x="1233222" y="3641559"/>
              <a:ext cx="1461716" cy="129669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>
              <a:stCxn id="14" idx="7"/>
            </p:cNvCxnSpPr>
            <p:nvPr/>
          </p:nvCxnSpPr>
          <p:spPr>
            <a:xfrm flipV="1">
              <a:off x="3277256" y="2560928"/>
              <a:ext cx="564841" cy="237732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tângulo 11"/>
            <p:cNvSpPr/>
            <p:nvPr/>
          </p:nvSpPr>
          <p:spPr>
            <a:xfrm>
              <a:off x="2214330" y="5298419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3437217" y="5309986"/>
              <a:ext cx="320756" cy="6032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Elipse 13"/>
            <p:cNvSpPr/>
            <p:nvPr/>
          </p:nvSpPr>
          <p:spPr>
            <a:xfrm>
              <a:off x="2574336" y="4817654"/>
              <a:ext cx="823522" cy="82352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Elipse 14"/>
            <p:cNvSpPr/>
            <p:nvPr/>
          </p:nvSpPr>
          <p:spPr>
            <a:xfrm>
              <a:off x="2772081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Elipse 15"/>
            <p:cNvSpPr/>
            <p:nvPr/>
          </p:nvSpPr>
          <p:spPr>
            <a:xfrm>
              <a:off x="3060113" y="5019589"/>
              <a:ext cx="122312" cy="1223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2446071" y="5229415"/>
              <a:ext cx="1080120" cy="105645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ipse 17"/>
            <p:cNvSpPr/>
            <p:nvPr/>
          </p:nvSpPr>
          <p:spPr>
            <a:xfrm>
              <a:off x="785610" y="1032684"/>
              <a:ext cx="3056487" cy="305648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Elipse 18"/>
            <p:cNvSpPr/>
            <p:nvPr/>
          </p:nvSpPr>
          <p:spPr>
            <a:xfrm>
              <a:off x="1651211" y="2381695"/>
              <a:ext cx="376262" cy="37626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3278412" y="2249489"/>
              <a:ext cx="356517" cy="35651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Elipse 23"/>
            <p:cNvSpPr/>
            <p:nvPr/>
          </p:nvSpPr>
          <p:spPr>
            <a:xfrm>
              <a:off x="2774356" y="1508114"/>
              <a:ext cx="376263" cy="37626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902900" y="3259866"/>
              <a:ext cx="386836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reto 25"/>
            <p:cNvCxnSpPr>
              <a:stCxn id="30" idx="0"/>
              <a:endCxn id="24" idx="4"/>
            </p:cNvCxnSpPr>
            <p:nvPr/>
          </p:nvCxnSpPr>
          <p:spPr>
            <a:xfrm flipH="1" flipV="1">
              <a:off x="2962488" y="1884377"/>
              <a:ext cx="190910" cy="1717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>
              <a:stCxn id="30" idx="1"/>
              <a:endCxn id="19" idx="5"/>
            </p:cNvCxnSpPr>
            <p:nvPr/>
          </p:nvCxnSpPr>
          <p:spPr>
            <a:xfrm flipH="1" flipV="1">
              <a:off x="1972371" y="2702855"/>
              <a:ext cx="1050124" cy="9534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>
              <a:stCxn id="24" idx="4"/>
              <a:endCxn id="20" idx="1"/>
            </p:cNvCxnSpPr>
            <p:nvPr/>
          </p:nvCxnSpPr>
          <p:spPr>
            <a:xfrm>
              <a:off x="2962488" y="1884377"/>
              <a:ext cx="368135" cy="41732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>
              <a:stCxn id="25" idx="7"/>
              <a:endCxn id="19" idx="3"/>
            </p:cNvCxnSpPr>
            <p:nvPr/>
          </p:nvCxnSpPr>
          <p:spPr>
            <a:xfrm flipV="1">
              <a:off x="1233085" y="2702855"/>
              <a:ext cx="473228" cy="6112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ipse 29"/>
            <p:cNvSpPr/>
            <p:nvPr/>
          </p:nvSpPr>
          <p:spPr>
            <a:xfrm>
              <a:off x="2968273" y="3602098"/>
              <a:ext cx="370250" cy="3702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1998189" y="1032684"/>
              <a:ext cx="6399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 smtClean="0">
                  <a:latin typeface="Arial" pitchFamily="34" charset="0"/>
                  <a:cs typeface="Arial" pitchFamily="34" charset="0"/>
                </a:rPr>
                <a:t>MAS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15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96" y="2124755"/>
            <a:ext cx="6904523" cy="34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JASON REVIEW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Beliefs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403648" y="2060848"/>
            <a:ext cx="6429400" cy="432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Percepções do Ambiente (</a:t>
            </a:r>
            <a:r>
              <a:rPr lang="pt-BR" sz="18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Percepts</a:t>
            </a: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9" name="Retângulo 8"/>
          <p:cNvSpPr/>
          <p:nvPr/>
        </p:nvSpPr>
        <p:spPr>
          <a:xfrm>
            <a:off x="1403648" y="32849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Notas Mentais (Mental Notes)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403648" y="5013176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Comunicação 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403647" y="2494637"/>
            <a:ext cx="9623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Informações coletadas pelo agente que são relativas ao sensoriamento constante do ambiente.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403648" y="3717032"/>
            <a:ext cx="96237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Informações adicionadas na base de crenças pelo próprio agente resultado de coisas que aconteceram no passado, promessas. Esse tipo de informação geralmente é adicionada pela execução de um plano. constante do ambiente.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403648" y="5374957"/>
            <a:ext cx="9623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Informações obtidas pelo agente através da comunicação com outros agentes.</a:t>
            </a:r>
          </a:p>
        </p:txBody>
      </p:sp>
    </p:spTree>
    <p:extLst>
      <p:ext uri="{BB962C8B-B14F-4D97-AF65-F5344CB8AC3E}">
        <p14:creationId xmlns:p14="http://schemas.microsoft.com/office/powerpoint/2010/main" val="154226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JASON REVIEW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00576" y="2201375"/>
            <a:ext cx="95766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Jason, os </a:t>
            </a:r>
            <a:r>
              <a:rPr lang="pt-BR" sz="2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r>
              <a:rPr lang="pt-BR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(objetivos) representam os estados do mundo em que o agente deseja atingir.   </a:t>
            </a:r>
          </a:p>
        </p:txBody>
      </p:sp>
      <p:sp>
        <p:nvSpPr>
          <p:cNvPr id="9" name="Retângulo 8"/>
          <p:cNvSpPr/>
          <p:nvPr/>
        </p:nvSpPr>
        <p:spPr>
          <a:xfrm>
            <a:off x="475397" y="3141957"/>
            <a:ext cx="7776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pt-BR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Tipos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403648" y="3717032"/>
            <a:ext cx="6429400" cy="432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t-BR" sz="18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Achievement Goals (!) 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03648" y="49411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Goals</a:t>
            </a:r>
            <a:r>
              <a:rPr lang="pt-B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(?) 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403648" y="4150821"/>
            <a:ext cx="9473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É um objetivo para atingir determinado estado desejado pelo agente. 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403648" y="5373216"/>
            <a:ext cx="9473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É um objetivo que tem basicamente a finalidade de resgatar informações da base de crenças do agente.</a:t>
            </a:r>
          </a:p>
        </p:txBody>
      </p:sp>
    </p:spTree>
    <p:extLst>
      <p:ext uri="{BB962C8B-B14F-4D97-AF65-F5344CB8AC3E}">
        <p14:creationId xmlns:p14="http://schemas.microsoft.com/office/powerpoint/2010/main" val="339437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JASON REVIEW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Plans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134855" y="2357847"/>
            <a:ext cx="8964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err="1" smtClean="0">
                <a:solidFill>
                  <a:schemeClr val="tx2"/>
                </a:solidFill>
              </a:rPr>
              <a:t>Triggering_event</a:t>
            </a:r>
            <a:r>
              <a:rPr lang="pt-BR" sz="3200" b="1" dirty="0" smtClean="0">
                <a:solidFill>
                  <a:schemeClr val="tx2"/>
                </a:solidFill>
              </a:rPr>
              <a:t> : </a:t>
            </a:r>
            <a:r>
              <a:rPr lang="pt-BR" sz="32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context</a:t>
            </a:r>
            <a:r>
              <a:rPr lang="pt-BR" sz="3200" b="1" dirty="0" smtClean="0">
                <a:solidFill>
                  <a:schemeClr val="tx2"/>
                </a:solidFill>
              </a:rPr>
              <a:t> &lt;-</a:t>
            </a:r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200" b="1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pt-BR" sz="3200" b="1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endParaRPr lang="pt-BR" sz="3200" b="1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1079" y="3581983"/>
            <a:ext cx="607267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78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JASON REVIEW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Plans</a:t>
            </a:r>
            <a:endParaRPr lang="pt-BR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403648" y="2060848"/>
            <a:ext cx="6429400" cy="432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t-BR" sz="18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Addition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403647" y="2494637"/>
            <a:ext cx="9770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São ativados quando um plano é transformado de um desejo para uma intenção na mente do agente. 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403648" y="3549649"/>
            <a:ext cx="6429400" cy="432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pt-BR" sz="18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 Goal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03648" y="3983438"/>
            <a:ext cx="9770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São objetivos que recuperam informações da base de crenças.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1403647" y="4761451"/>
            <a:ext cx="6429400" cy="432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pt-BR" sz="18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Belief</a:t>
            </a:r>
            <a:endParaRPr lang="pt-BR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403646" y="5195240"/>
            <a:ext cx="9770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São planos ativados quando o agente adiciona ou remove uma crença da sua base de crenças</a:t>
            </a:r>
          </a:p>
        </p:txBody>
      </p:sp>
    </p:spTree>
    <p:extLst>
      <p:ext uri="{BB962C8B-B14F-4D97-AF65-F5344CB8AC3E}">
        <p14:creationId xmlns:p14="http://schemas.microsoft.com/office/powerpoint/2010/main" val="13750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AÇÕES INTERNAS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397" y="1408557"/>
            <a:ext cx="10699230" cy="4724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ARGO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Internal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Actions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(x)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 um intervalo de tempo para perceber o ambiente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(y)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 qual porta serial deve ser utilizada pelo agente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pt-BR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percepts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open|block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Decide quando perceber ou não o mundo real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pt-BR" sz="1900" dirty="0" smtClean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(w)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Envia ao </a:t>
            </a:r>
            <a:r>
              <a:rPr lang="pt-BR" sz="1900" dirty="0" err="1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microcontrolador</a:t>
            </a:r>
            <a:r>
              <a:rPr lang="pt-BR" sz="19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uma ação para ser executada por um efetuador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pt-BR" sz="19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change_filter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pt-BR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filterName</a:t>
            </a:r>
            <a:r>
              <a:rPr lang="pt-B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pt-BR" sz="19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 um filtro de percepção para restringir percepções em tempo real</a:t>
            </a:r>
            <a:endParaRPr lang="pt-BR" sz="19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8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FILTROS DE PERCEPÇÃO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 de percepções do Jason</a:t>
            </a:r>
          </a:p>
          <a:p>
            <a:pPr lvl="1"/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Lista de literais</a:t>
            </a:r>
          </a:p>
          <a:p>
            <a:endParaRPr lang="pt-BR" dirty="0" smtClean="0"/>
          </a:p>
          <a:p>
            <a:endParaRPr lang="pt-BR" dirty="0" smtClean="0"/>
          </a:p>
        </p:txBody>
      </p:sp>
      <p:sp>
        <p:nvSpPr>
          <p:cNvPr id="5" name="TextBox 3"/>
          <p:cNvSpPr txBox="1"/>
          <p:nvPr/>
        </p:nvSpPr>
        <p:spPr>
          <a:xfrm>
            <a:off x="2110104" y="2685847"/>
            <a:ext cx="6006939" cy="14773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temperature(right,36)</a:t>
            </a:r>
          </a:p>
          <a:p>
            <a:pPr algn="l"/>
            <a:r>
              <a:rPr lang="en-US" dirty="0"/>
              <a:t>temperature(back,38)</a:t>
            </a:r>
          </a:p>
          <a:p>
            <a:pPr algn="l"/>
            <a:r>
              <a:rPr lang="en-US" dirty="0"/>
              <a:t>light(left,143)</a:t>
            </a:r>
          </a:p>
          <a:p>
            <a:pPr algn="l"/>
            <a:r>
              <a:rPr lang="en-US" dirty="0"/>
              <a:t>distance(front,227)</a:t>
            </a:r>
          </a:p>
          <a:p>
            <a:pPr algn="l"/>
            <a:r>
              <a:rPr lang="en-US" dirty="0"/>
              <a:t>distance(right,30)</a:t>
            </a:r>
          </a:p>
        </p:txBody>
      </p:sp>
    </p:spTree>
    <p:extLst>
      <p:ext uri="{BB962C8B-B14F-4D97-AF65-F5344CB8AC3E}">
        <p14:creationId xmlns:p14="http://schemas.microsoft.com/office/powerpoint/2010/main" val="10729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FILTROS DE PERCEPÇÃO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0528" y="140254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exemplo de especificação do filtro de percepção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2430" y="1962504"/>
            <a:ext cx="8443598" cy="34163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&lt;</a:t>
            </a:r>
            <a:r>
              <a:rPr lang="en-US" dirty="0" err="1"/>
              <a:t>PerceptionFilter</a:t>
            </a:r>
            <a:r>
              <a:rPr lang="en-US" dirty="0"/>
              <a:t>&gt;</a:t>
            </a:r>
          </a:p>
          <a:p>
            <a:pPr algn="l"/>
            <a:r>
              <a:rPr lang="en-US" dirty="0"/>
              <a:t>         &lt;filter&gt;</a:t>
            </a:r>
          </a:p>
          <a:p>
            <a:pPr algn="l"/>
            <a:r>
              <a:rPr lang="en-US" dirty="0"/>
              <a:t>	&lt;predicate&gt;</a:t>
            </a:r>
            <a:r>
              <a:rPr lang="en-US" dirty="0">
                <a:solidFill>
                  <a:schemeClr val="accent2"/>
                </a:solidFill>
              </a:rPr>
              <a:t>temperature</a:t>
            </a:r>
            <a:r>
              <a:rPr lang="en-US" dirty="0"/>
              <a:t>&lt;/predicate&gt;</a:t>
            </a:r>
          </a:p>
          <a:p>
            <a:pPr algn="l"/>
            <a:r>
              <a:rPr lang="en-US" dirty="0"/>
              <a:t>         &lt;/filter&gt;</a:t>
            </a:r>
          </a:p>
          <a:p>
            <a:pPr algn="l"/>
            <a:r>
              <a:rPr lang="en-US" dirty="0"/>
              <a:t>         &lt;filter&gt;</a:t>
            </a:r>
          </a:p>
          <a:p>
            <a:pPr algn="l"/>
            <a:r>
              <a:rPr lang="en-US" dirty="0"/>
              <a:t>	&lt;predicate&gt;</a:t>
            </a:r>
            <a:r>
              <a:rPr lang="en-US" dirty="0">
                <a:solidFill>
                  <a:schemeClr val="accent2"/>
                </a:solidFill>
              </a:rPr>
              <a:t>light</a:t>
            </a:r>
            <a:r>
              <a:rPr lang="en-US" dirty="0"/>
              <a:t>&lt;/predicate&gt;</a:t>
            </a:r>
          </a:p>
          <a:p>
            <a:pPr algn="l"/>
            <a:r>
              <a:rPr lang="en-US" dirty="0"/>
              <a:t>         &lt;/filter&gt;</a:t>
            </a:r>
          </a:p>
          <a:p>
            <a:pPr algn="l"/>
            <a:r>
              <a:rPr lang="en-US" dirty="0"/>
              <a:t>         &lt;filter&gt;</a:t>
            </a:r>
          </a:p>
          <a:p>
            <a:pPr algn="l"/>
            <a:r>
              <a:rPr lang="en-US" dirty="0"/>
              <a:t>	&lt;predicate&gt;</a:t>
            </a:r>
            <a:r>
              <a:rPr lang="en-US" dirty="0">
                <a:solidFill>
                  <a:schemeClr val="accent2"/>
                </a:solidFill>
              </a:rPr>
              <a:t>distance</a:t>
            </a:r>
            <a:r>
              <a:rPr lang="en-US" dirty="0"/>
              <a:t>&lt;/predicate&gt;</a:t>
            </a:r>
          </a:p>
          <a:p>
            <a:pPr algn="l"/>
            <a:r>
              <a:rPr lang="en-US" dirty="0"/>
              <a:t>	&lt;parameter operator="NE" id="0"&gt;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&lt;/parameter&gt;</a:t>
            </a:r>
          </a:p>
          <a:p>
            <a:pPr algn="l"/>
            <a:r>
              <a:rPr lang="en-US" dirty="0"/>
              <a:t>         &lt;/filter&gt;</a:t>
            </a:r>
          </a:p>
          <a:p>
            <a:pPr algn="l"/>
            <a:r>
              <a:rPr lang="en-US" dirty="0"/>
              <a:t>&lt;/</a:t>
            </a:r>
            <a:r>
              <a:rPr lang="en-US" dirty="0" err="1"/>
              <a:t>PerceptionFilter</a:t>
            </a:r>
            <a:r>
              <a:rPr lang="en-US" dirty="0"/>
              <a:t>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2430" y="5557162"/>
            <a:ext cx="844359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distance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,227)[</a:t>
            </a:r>
            <a:r>
              <a:rPr lang="en-US" dirty="0">
                <a:solidFill>
                  <a:schemeClr val="tx1"/>
                </a:solidFill>
              </a:rPr>
              <a:t>source(percept)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95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FILTROS DE PERCEPÇÃO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Operadores (</a:t>
            </a: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essa versão):</a:t>
            </a:r>
          </a:p>
          <a:p>
            <a:endParaRPr lang="pt-BR" sz="20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E: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Matches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regular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expression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lvl="1"/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B: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greater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parameter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lvl="1"/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BE: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greater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equal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parameter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lvl="1"/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S: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parameter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 lvl="1"/>
            <a:r>
              <a:rPr lang="pt-BR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pt-BR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E: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equal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parameter</a:t>
            </a:r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pt-B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7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152399" y="102952"/>
            <a:ext cx="12039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 ARGO FOR JASON: FILTROS DE PERCEPÇÃO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Exemplo da ação interna </a:t>
            </a:r>
            <a:r>
              <a:rPr lang="pt-BR" sz="2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filter_change</a:t>
            </a:r>
            <a:r>
              <a:rPr lang="pt-BR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lvl="1"/>
            <a:r>
              <a:rPr lang="pt-BR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nome do arquivo é passado como parâmetro</a:t>
            </a:r>
          </a:p>
          <a:p>
            <a:endParaRPr lang="pt-B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10104" y="3029038"/>
            <a:ext cx="6006939" cy="14773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+!</a:t>
            </a:r>
            <a:r>
              <a:rPr lang="en-US" dirty="0" err="1"/>
              <a:t>carry_to</a:t>
            </a:r>
            <a:r>
              <a:rPr lang="en-US" dirty="0"/>
              <a:t>(R)</a:t>
            </a:r>
            <a:br>
              <a:rPr lang="en-US" dirty="0"/>
            </a:br>
            <a:r>
              <a:rPr lang="en-US" dirty="0"/>
              <a:t>	&lt;− ! take (object, R); </a:t>
            </a:r>
          </a:p>
          <a:p>
            <a:pPr algn="l"/>
            <a:r>
              <a:rPr lang="en-US" dirty="0"/>
              <a:t>	 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change_filter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(search); </a:t>
            </a:r>
          </a:p>
          <a:p>
            <a:pPr algn="l"/>
            <a:r>
              <a:rPr lang="en-US" dirty="0"/>
              <a:t>	     −object (r1); </a:t>
            </a:r>
          </a:p>
          <a:p>
            <a:pPr algn="l"/>
            <a:r>
              <a:rPr lang="en-US" dirty="0"/>
              <a:t>	     !!search(slots). </a:t>
            </a:r>
          </a:p>
        </p:txBody>
      </p:sp>
    </p:spTree>
    <p:extLst>
      <p:ext uri="{BB962C8B-B14F-4D97-AF65-F5344CB8AC3E}">
        <p14:creationId xmlns:p14="http://schemas.microsoft.com/office/powerpoint/2010/main" val="13496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5137</Words>
  <Application>Microsoft Office PowerPoint</Application>
  <PresentationFormat>Widescreen</PresentationFormat>
  <Paragraphs>923</Paragraphs>
  <Slides>126</Slides>
  <Notes>125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126</vt:i4>
      </vt:variant>
    </vt:vector>
  </HeadingPairs>
  <TitlesOfParts>
    <vt:vector size="137" baseType="lpstr">
      <vt:lpstr>Arial Unicode MS</vt:lpstr>
      <vt:lpstr>ＭＳ Ｐゴシック</vt:lpstr>
      <vt:lpstr>Arial</vt:lpstr>
      <vt:lpstr>Arial Rounded MT Bold</vt:lpstr>
      <vt:lpstr>Calibri</vt:lpstr>
      <vt:lpstr>Calibri Light</vt:lpstr>
      <vt:lpstr>CMR10</vt:lpstr>
      <vt:lpstr>Monotype Sorts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Kadu</dc:creator>
  <cp:lastModifiedBy>Kadu</cp:lastModifiedBy>
  <cp:revision>480</cp:revision>
  <dcterms:created xsi:type="dcterms:W3CDTF">2016-04-26T00:41:53Z</dcterms:created>
  <dcterms:modified xsi:type="dcterms:W3CDTF">2016-10-22T20:56:21Z</dcterms:modified>
</cp:coreProperties>
</file>